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87" r:id="rId2"/>
    <p:sldId id="288" r:id="rId3"/>
    <p:sldId id="289" r:id="rId4"/>
    <p:sldId id="291" r:id="rId5"/>
    <p:sldId id="292" r:id="rId6"/>
    <p:sldId id="256" r:id="rId7"/>
    <p:sldId id="304" r:id="rId8"/>
    <p:sldId id="258" r:id="rId9"/>
    <p:sldId id="259" r:id="rId10"/>
    <p:sldId id="260" r:id="rId11"/>
    <p:sldId id="301" r:id="rId12"/>
    <p:sldId id="302" r:id="rId13"/>
    <p:sldId id="303" r:id="rId14"/>
    <p:sldId id="262" r:id="rId15"/>
    <p:sldId id="295" r:id="rId16"/>
    <p:sldId id="305" r:id="rId17"/>
    <p:sldId id="306" r:id="rId18"/>
    <p:sldId id="307" r:id="rId19"/>
    <p:sldId id="308" r:id="rId20"/>
    <p:sldId id="273" r:id="rId21"/>
    <p:sldId id="263" r:id="rId22"/>
    <p:sldId id="264" r:id="rId23"/>
    <p:sldId id="265" r:id="rId24"/>
    <p:sldId id="266" r:id="rId25"/>
    <p:sldId id="267" r:id="rId26"/>
    <p:sldId id="269" r:id="rId27"/>
    <p:sldId id="270" r:id="rId28"/>
    <p:sldId id="275" r:id="rId29"/>
    <p:sldId id="276" r:id="rId30"/>
    <p:sldId id="296" r:id="rId31"/>
    <p:sldId id="297" r:id="rId32"/>
    <p:sldId id="277" r:id="rId33"/>
    <p:sldId id="298" r:id="rId34"/>
    <p:sldId id="299" r:id="rId35"/>
    <p:sldId id="278" r:id="rId36"/>
    <p:sldId id="279" r:id="rId37"/>
    <p:sldId id="280" r:id="rId38"/>
    <p:sldId id="281" r:id="rId39"/>
    <p:sldId id="282" r:id="rId40"/>
    <p:sldId id="283" r:id="rId41"/>
    <p:sldId id="284" r:id="rId42"/>
    <p:sldId id="285" r:id="rId43"/>
    <p:sldId id="286" r:id="rId44"/>
    <p:sldId id="293" r:id="rId45"/>
    <p:sldId id="294" r:id="rId46"/>
    <p:sldId id="309" r:id="rId47"/>
    <p:sldId id="310" r:id="rId4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Shih" initials="ES" lastIdx="5" clrIdx="0">
    <p:extLst>
      <p:ext uri="{19B8F6BF-5375-455C-9EA6-DF929625EA0E}">
        <p15:presenceInfo xmlns:p15="http://schemas.microsoft.com/office/powerpoint/2012/main" userId="778871db8d0d0f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50" d="100"/>
          <a:sy n="150" d="100"/>
        </p:scale>
        <p:origin x="510" y="-1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30T22:18:30.789" idx="1">
    <p:pos x="3990" y="1332"/>
    <p:text>SSL 的全名是 Secure Sockets Layer，即安全通訊端層，簡而言之，這是一種標準的技術，用於保持網際網路連線安全以及防止在兩個系統之間發送的所有敏感資料被罪犯讀取及修改任何傳輸的資訊，包括潛在的個人詳細資料。兩個系統可以是伺服器與用戶端 (例如購物網站與瀏覽器)，或者伺服器至伺服器 (例如，含有個人身份資訊或含有薪資資訊的應用程式)。</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30T22:22:20.320" idx="2">
    <p:pos x="1226" y="3366"/>
    <p:text>配置</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30T22:33:27.333" idx="3">
    <p:pos x="2278" y="2029"/>
    <p:text>消除歧義</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30T22:55:13.353" idx="5">
    <p:pos x="3036" y="668"/>
    <p:text>The ingress port is the incoming port. The egress port is the exiting port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C856D-0FEA-4797-BCFD-8FD117090E12}" type="datetimeFigureOut">
              <a:rPr lang="zh-TW" altLang="en-US" smtClean="0"/>
              <a:t>2020/10/30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CF4E1-1368-4A40-B4E4-AB8E13AD6A3D}" type="slidenum">
              <a:rPr lang="zh-TW" altLang="en-US" smtClean="0"/>
              <a:t>‹#›</a:t>
            </a:fld>
            <a:endParaRPr lang="zh-TW" altLang="en-US"/>
          </a:p>
        </p:txBody>
      </p:sp>
    </p:spTree>
    <p:extLst>
      <p:ext uri="{BB962C8B-B14F-4D97-AF65-F5344CB8AC3E}">
        <p14:creationId xmlns:p14="http://schemas.microsoft.com/office/powerpoint/2010/main" val="3280351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implicit assumption here:</a:t>
            </a:r>
            <a:r>
              <a:rPr lang="en-US" baseline="0" dirty="0"/>
              <a:t> </a:t>
            </a:r>
            <a:r>
              <a:rPr lang="en-US" dirty="0"/>
              <a:t>destination</a:t>
            </a:r>
            <a:r>
              <a:rPr lang="en-US" baseline="0" dirty="0"/>
              <a:t> based forwarding</a:t>
            </a:r>
            <a:endParaRPr lang="en-US" dirty="0"/>
          </a:p>
        </p:txBody>
      </p:sp>
      <p:sp>
        <p:nvSpPr>
          <p:cNvPr id="4" name="Slide Number Placeholder 3"/>
          <p:cNvSpPr>
            <a:spLocks noGrp="1"/>
          </p:cNvSpPr>
          <p:nvPr>
            <p:ph type="sldNum" sz="quarter" idx="10"/>
          </p:nvPr>
        </p:nvSpPr>
        <p:spPr/>
        <p:txBody>
          <a:bodyPr/>
          <a:lstStyle/>
          <a:p>
            <a:pPr>
              <a:defRPr/>
            </a:pPr>
            <a:fld id="{231296B1-910C-4044-A082-0309C11C1AF1}" type="slidenum">
              <a:rPr lang="en-US" smtClean="0"/>
              <a:pPr>
                <a:defRPr/>
              </a:pPr>
              <a:t>11</a:t>
            </a:fld>
            <a:endParaRPr lang="en-US"/>
          </a:p>
        </p:txBody>
      </p:sp>
    </p:spTree>
    <p:extLst>
      <p:ext uri="{BB962C8B-B14F-4D97-AF65-F5344CB8AC3E}">
        <p14:creationId xmlns:p14="http://schemas.microsoft.com/office/powerpoint/2010/main" val="381495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implicit assumption here:</a:t>
            </a:r>
            <a:r>
              <a:rPr lang="en-US" baseline="0" dirty="0"/>
              <a:t> </a:t>
            </a:r>
            <a:r>
              <a:rPr lang="en-US" dirty="0"/>
              <a:t>destination</a:t>
            </a:r>
            <a:r>
              <a:rPr lang="en-US" baseline="0" dirty="0"/>
              <a:t> based forwarding</a:t>
            </a:r>
            <a:endParaRPr lang="en-US" dirty="0"/>
          </a:p>
        </p:txBody>
      </p:sp>
      <p:sp>
        <p:nvSpPr>
          <p:cNvPr id="4" name="Slide Number Placeholder 3"/>
          <p:cNvSpPr>
            <a:spLocks noGrp="1"/>
          </p:cNvSpPr>
          <p:nvPr>
            <p:ph type="sldNum" sz="quarter" idx="10"/>
          </p:nvPr>
        </p:nvSpPr>
        <p:spPr/>
        <p:txBody>
          <a:bodyPr/>
          <a:lstStyle/>
          <a:p>
            <a:pPr>
              <a:defRPr/>
            </a:pPr>
            <a:fld id="{231296B1-910C-4044-A082-0309C11C1AF1}" type="slidenum">
              <a:rPr lang="en-US" smtClean="0"/>
              <a:pPr>
                <a:defRPr/>
              </a:pPr>
              <a:t>12</a:t>
            </a:fld>
            <a:endParaRPr lang="en-US"/>
          </a:p>
        </p:txBody>
      </p:sp>
    </p:spTree>
    <p:extLst>
      <p:ext uri="{BB962C8B-B14F-4D97-AF65-F5344CB8AC3E}">
        <p14:creationId xmlns:p14="http://schemas.microsoft.com/office/powerpoint/2010/main" val="83864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implicit assumption here:</a:t>
            </a:r>
            <a:r>
              <a:rPr lang="en-US" baseline="0" dirty="0"/>
              <a:t> </a:t>
            </a:r>
            <a:r>
              <a:rPr lang="en-US" dirty="0"/>
              <a:t>destination</a:t>
            </a:r>
            <a:r>
              <a:rPr lang="en-US" baseline="0" dirty="0"/>
              <a:t> based forwarding</a:t>
            </a:r>
            <a:endParaRPr lang="en-US" dirty="0"/>
          </a:p>
        </p:txBody>
      </p:sp>
      <p:sp>
        <p:nvSpPr>
          <p:cNvPr id="4" name="Slide Number Placeholder 3"/>
          <p:cNvSpPr>
            <a:spLocks noGrp="1"/>
          </p:cNvSpPr>
          <p:nvPr>
            <p:ph type="sldNum" sz="quarter" idx="10"/>
          </p:nvPr>
        </p:nvSpPr>
        <p:spPr/>
        <p:txBody>
          <a:bodyPr/>
          <a:lstStyle/>
          <a:p>
            <a:pPr>
              <a:defRPr/>
            </a:pPr>
            <a:fld id="{231296B1-910C-4044-A082-0309C11C1AF1}" type="slidenum">
              <a:rPr lang="en-US" smtClean="0"/>
              <a:pPr>
                <a:defRPr/>
              </a:pPr>
              <a:t>13</a:t>
            </a:fld>
            <a:endParaRPr lang="en-US"/>
          </a:p>
        </p:txBody>
      </p:sp>
    </p:spTree>
    <p:extLst>
      <p:ext uri="{BB962C8B-B14F-4D97-AF65-F5344CB8AC3E}">
        <p14:creationId xmlns:p14="http://schemas.microsoft.com/office/powerpoint/2010/main" val="151346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Arial" charset="0"/>
              <a:ea typeface="ＭＳ Ｐゴシック" charset="0"/>
              <a:cs typeface="ＭＳ Ｐゴシック" charset="0"/>
            </a:endParaRPr>
          </a:p>
        </p:txBody>
      </p:sp>
      <p:sp>
        <p:nvSpPr>
          <p:cNvPr id="460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178" eaLnBrk="0" hangingPunct="0">
              <a:defRPr sz="2000" b="1">
                <a:solidFill>
                  <a:schemeClr val="tx1"/>
                </a:solidFill>
                <a:latin typeface="Helvetica" charset="0"/>
                <a:ea typeface="ＭＳ Ｐゴシック" charset="0"/>
                <a:cs typeface="ＭＳ Ｐゴシック" charset="0"/>
              </a:defRPr>
            </a:lvl1pPr>
            <a:lvl2pPr marL="37928345" indent="-37471185" defTabSz="957178"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159" eaLnBrk="0" fontAlgn="base" hangingPunct="0">
              <a:spcBef>
                <a:spcPct val="0"/>
              </a:spcBef>
              <a:spcAft>
                <a:spcPct val="0"/>
              </a:spcAft>
              <a:defRPr sz="2000" b="1">
                <a:solidFill>
                  <a:schemeClr val="tx1"/>
                </a:solidFill>
                <a:latin typeface="Helvetica" charset="0"/>
                <a:ea typeface="ＭＳ Ｐゴシック" charset="0"/>
              </a:defRPr>
            </a:lvl6pPr>
            <a:lvl7pPr marL="914319" eaLnBrk="0" fontAlgn="base" hangingPunct="0">
              <a:spcBef>
                <a:spcPct val="0"/>
              </a:spcBef>
              <a:spcAft>
                <a:spcPct val="0"/>
              </a:spcAft>
              <a:defRPr sz="2000" b="1">
                <a:solidFill>
                  <a:schemeClr val="tx1"/>
                </a:solidFill>
                <a:latin typeface="Helvetica" charset="0"/>
                <a:ea typeface="ＭＳ Ｐゴシック" charset="0"/>
              </a:defRPr>
            </a:lvl7pPr>
            <a:lvl8pPr marL="1371477" eaLnBrk="0" fontAlgn="base" hangingPunct="0">
              <a:spcBef>
                <a:spcPct val="0"/>
              </a:spcBef>
              <a:spcAft>
                <a:spcPct val="0"/>
              </a:spcAft>
              <a:defRPr sz="2000" b="1">
                <a:solidFill>
                  <a:schemeClr val="tx1"/>
                </a:solidFill>
                <a:latin typeface="Helvetica" charset="0"/>
                <a:ea typeface="ＭＳ Ｐゴシック" charset="0"/>
              </a:defRPr>
            </a:lvl8pPr>
            <a:lvl9pPr marL="1828637" eaLnBrk="0" fontAlgn="base" hangingPunct="0">
              <a:spcBef>
                <a:spcPct val="0"/>
              </a:spcBef>
              <a:spcAft>
                <a:spcPct val="0"/>
              </a:spcAft>
              <a:defRPr sz="2000" b="1">
                <a:solidFill>
                  <a:schemeClr val="tx1"/>
                </a:solidFill>
                <a:latin typeface="Helvetica" charset="0"/>
                <a:ea typeface="ＭＳ Ｐゴシック" charset="0"/>
              </a:defRPr>
            </a:lvl9pPr>
          </a:lstStyle>
          <a:p>
            <a:pPr eaLnBrk="1" hangingPunct="1"/>
            <a:fld id="{CE294AAA-E8DC-2445-B69E-0E43F432FDC4}" type="slidenum">
              <a:rPr lang="en-US" sz="1300" b="0">
                <a:solidFill>
                  <a:prstClr val="black"/>
                </a:solidFill>
                <a:latin typeface="Arial" charset="0"/>
              </a:rPr>
              <a:pPr eaLnBrk="1" hangingPunct="1"/>
              <a:t>16</a:t>
            </a:fld>
            <a:endParaRPr lang="en-US" sz="1300" b="0">
              <a:solidFill>
                <a:prstClr val="black"/>
              </a:solidFill>
              <a:latin typeface="Arial" charset="0"/>
            </a:endParaRPr>
          </a:p>
        </p:txBody>
      </p:sp>
    </p:spTree>
    <p:extLst>
      <p:ext uri="{BB962C8B-B14F-4D97-AF65-F5344CB8AC3E}">
        <p14:creationId xmlns:p14="http://schemas.microsoft.com/office/powerpoint/2010/main" val="33093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E9CAE7F-C858-D347-952D-4ACEA31BE7CA}" type="slidenum">
              <a:rPr lang="en-US"/>
              <a:pPr/>
              <a:t>27</a:t>
            </a:fld>
            <a:endParaRPr lang="en-US"/>
          </a:p>
        </p:txBody>
      </p:sp>
      <p:sp>
        <p:nvSpPr>
          <p:cNvPr id="370690" name="Rectangle 2"/>
          <p:cNvSpPr>
            <a:spLocks noGrp="1" noRot="1" noChangeAspect="1" noTextEdit="1"/>
          </p:cNvSpPr>
          <p:nvPr>
            <p:ph type="sldImg"/>
          </p:nvPr>
        </p:nvSpPr>
        <p:spPr>
          <a:xfrm>
            <a:off x="1143000" y="685800"/>
            <a:ext cx="4572000" cy="3429000"/>
          </a:xfrm>
          <a:noFill/>
          <a:ln/>
          <a:extLst>
            <a:ext uri="{909E8E84-426E-40dd-AFC4-6F175D3DCCD1}">
              <a14:hiddenFill xmlns="" xmlns:a14="http://schemas.microsoft.com/office/drawing/2010/main">
                <a:solidFill>
                  <a:srgbClr val="FFFFFF"/>
                </a:solidFill>
              </a14:hiddenFill>
            </a:ext>
          </a:extLst>
        </p:spPr>
      </p:sp>
      <p:sp>
        <p:nvSpPr>
          <p:cNvPr id="370691" name="Rectangle 3"/>
          <p:cNvSpPr>
            <a:spLocks noGrp="1"/>
          </p:cNvSpPr>
          <p:nvPr>
            <p:ph type="body" idx="1"/>
          </p:nvPr>
        </p:nvSpPr>
        <p:spPr>
          <a:xfrm>
            <a:off x="685800" y="4343400"/>
            <a:ext cx="5486400" cy="4114800"/>
          </a:xfrm>
        </p:spPr>
        <p:txBody>
          <a:bodyPr lIns="91440" tIns="45720" rIns="91440" bIns="45720"/>
          <a:lstStyle/>
          <a:p>
            <a:pPr>
              <a:buFont typeface="Times New Roman" charset="0"/>
              <a:buChar char="•"/>
            </a:pPr>
            <a:r>
              <a:rPr lang="en-US"/>
              <a:t>There are components at different levels that work together in making it work</a:t>
            </a:r>
          </a:p>
        </p:txBody>
      </p:sp>
    </p:spTree>
    <p:extLst>
      <p:ext uri="{BB962C8B-B14F-4D97-AF65-F5344CB8AC3E}">
        <p14:creationId xmlns:p14="http://schemas.microsoft.com/office/powerpoint/2010/main" val="619862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1815509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366341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171949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236170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125897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389379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271461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3492538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3931026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866577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90C4095D-B45D-4017-A694-5B94429FA11F}" type="datetimeFigureOut">
              <a:rPr lang="zh-TW" altLang="en-US" smtClean="0"/>
              <a:t>2020/10/30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249181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C4095D-B45D-4017-A694-5B94429FA11F}" type="datetimeFigureOut">
              <a:rPr lang="zh-TW" altLang="en-US" smtClean="0"/>
              <a:t>2020/10/30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CB65A0-AD32-4E79-94FE-3FB1443EBCA5}" type="slidenum">
              <a:rPr lang="zh-TW" altLang="en-US" smtClean="0"/>
              <a:t>‹#›</a:t>
            </a:fld>
            <a:endParaRPr lang="zh-TW" altLang="en-US"/>
          </a:p>
        </p:txBody>
      </p:sp>
    </p:spTree>
    <p:extLst>
      <p:ext uri="{BB962C8B-B14F-4D97-AF65-F5344CB8AC3E}">
        <p14:creationId xmlns:p14="http://schemas.microsoft.com/office/powerpoint/2010/main" val="1052812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moodle.ntust.edu.t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Network Virtualization</a:t>
            </a:r>
          </a:p>
        </p:txBody>
      </p:sp>
      <p:sp>
        <p:nvSpPr>
          <p:cNvPr id="3" name="Subtitle 2"/>
          <p:cNvSpPr>
            <a:spLocks noGrp="1"/>
          </p:cNvSpPr>
          <p:nvPr>
            <p:ph type="subTitle" idx="1"/>
          </p:nvPr>
        </p:nvSpPr>
        <p:spPr/>
        <p:txBody>
          <a:bodyPr/>
          <a:lstStyle/>
          <a:p>
            <a:r>
              <a:rPr lang="en-US" dirty="0"/>
              <a:t>Lecturer: Shan-Hsiang Shen</a:t>
            </a:r>
          </a:p>
        </p:txBody>
      </p:sp>
    </p:spTree>
    <p:extLst>
      <p:ext uri="{BB962C8B-B14F-4D97-AF65-F5344CB8AC3E}">
        <p14:creationId xmlns:p14="http://schemas.microsoft.com/office/powerpoint/2010/main" val="285804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Routing in Traditional Networks</a:t>
            </a:r>
            <a:endParaRPr kumimoji="1" lang="zh-TW" altLang="en-US" dirty="0"/>
          </a:p>
        </p:txBody>
      </p:sp>
      <p:sp>
        <p:nvSpPr>
          <p:cNvPr id="3" name="內容版面配置區 2"/>
          <p:cNvSpPr>
            <a:spLocks noGrp="1"/>
          </p:cNvSpPr>
          <p:nvPr>
            <p:ph idx="1"/>
          </p:nvPr>
        </p:nvSpPr>
        <p:spPr>
          <a:xfrm>
            <a:off x="628650" y="1825625"/>
            <a:ext cx="7886700" cy="1037496"/>
          </a:xfrm>
        </p:spPr>
        <p:txBody>
          <a:bodyPr/>
          <a:lstStyle/>
          <a:p>
            <a:r>
              <a:rPr kumimoji="1" lang="en-US" altLang="zh-TW" dirty="0"/>
              <a:t>Nodes exchange network conditions</a:t>
            </a:r>
          </a:p>
          <a:p>
            <a:r>
              <a:rPr kumimoji="1" lang="en-US" altLang="zh-TW" dirty="0"/>
              <a:t>Pick up a route with less cost</a:t>
            </a:r>
            <a:endParaRPr kumimoji="1" lang="zh-TW" altLang="en-US" dirty="0"/>
          </a:p>
        </p:txBody>
      </p:sp>
      <p:pic>
        <p:nvPicPr>
          <p:cNvPr id="4" name="圖片 3"/>
          <p:cNvPicPr>
            <a:picLocks noChangeAspect="1"/>
          </p:cNvPicPr>
          <p:nvPr/>
        </p:nvPicPr>
        <p:blipFill rotWithShape="1">
          <a:blip r:embed="rId2"/>
          <a:srcRect l="8666" t="12719" r="10726" b="13582"/>
          <a:stretch/>
        </p:blipFill>
        <p:spPr>
          <a:xfrm>
            <a:off x="1738860" y="4574141"/>
            <a:ext cx="764498" cy="582475"/>
          </a:xfrm>
          <a:prstGeom prst="rect">
            <a:avLst/>
          </a:prstGeom>
        </p:spPr>
      </p:pic>
      <p:pic>
        <p:nvPicPr>
          <p:cNvPr id="5" name="圖片 4"/>
          <p:cNvPicPr>
            <a:picLocks noChangeAspect="1"/>
          </p:cNvPicPr>
          <p:nvPr/>
        </p:nvPicPr>
        <p:blipFill rotWithShape="1">
          <a:blip r:embed="rId2"/>
          <a:srcRect l="8666" t="12719" r="10726" b="13582"/>
          <a:stretch/>
        </p:blipFill>
        <p:spPr>
          <a:xfrm>
            <a:off x="3150434" y="3647250"/>
            <a:ext cx="764498" cy="582475"/>
          </a:xfrm>
          <a:prstGeom prst="rect">
            <a:avLst/>
          </a:prstGeom>
        </p:spPr>
      </p:pic>
      <p:pic>
        <p:nvPicPr>
          <p:cNvPr id="6" name="圖片 5"/>
          <p:cNvPicPr>
            <a:picLocks noChangeAspect="1"/>
          </p:cNvPicPr>
          <p:nvPr/>
        </p:nvPicPr>
        <p:blipFill rotWithShape="1">
          <a:blip r:embed="rId2"/>
          <a:srcRect l="8666" t="12719" r="10726" b="13582"/>
          <a:stretch/>
        </p:blipFill>
        <p:spPr>
          <a:xfrm>
            <a:off x="3914932" y="5521019"/>
            <a:ext cx="764498" cy="582475"/>
          </a:xfrm>
          <a:prstGeom prst="rect">
            <a:avLst/>
          </a:prstGeom>
        </p:spPr>
      </p:pic>
      <p:pic>
        <p:nvPicPr>
          <p:cNvPr id="7" name="圖片 6"/>
          <p:cNvPicPr>
            <a:picLocks noChangeAspect="1"/>
          </p:cNvPicPr>
          <p:nvPr/>
        </p:nvPicPr>
        <p:blipFill rotWithShape="1">
          <a:blip r:embed="rId2"/>
          <a:srcRect l="8666" t="12719" r="10726" b="13582"/>
          <a:stretch/>
        </p:blipFill>
        <p:spPr>
          <a:xfrm>
            <a:off x="3914932" y="4409965"/>
            <a:ext cx="764498" cy="582475"/>
          </a:xfrm>
          <a:prstGeom prst="rect">
            <a:avLst/>
          </a:prstGeom>
        </p:spPr>
      </p:pic>
      <p:pic>
        <p:nvPicPr>
          <p:cNvPr id="8" name="圖片 7"/>
          <p:cNvPicPr>
            <a:picLocks noChangeAspect="1"/>
          </p:cNvPicPr>
          <p:nvPr/>
        </p:nvPicPr>
        <p:blipFill rotWithShape="1">
          <a:blip r:embed="rId2"/>
          <a:srcRect l="8666" t="12719" r="10726" b="13582"/>
          <a:stretch/>
        </p:blipFill>
        <p:spPr>
          <a:xfrm>
            <a:off x="6628151" y="3356012"/>
            <a:ext cx="764498" cy="582475"/>
          </a:xfrm>
          <a:prstGeom prst="rect">
            <a:avLst/>
          </a:prstGeom>
        </p:spPr>
      </p:pic>
      <p:pic>
        <p:nvPicPr>
          <p:cNvPr id="9" name="圖片 8"/>
          <p:cNvPicPr>
            <a:picLocks noChangeAspect="1"/>
          </p:cNvPicPr>
          <p:nvPr/>
        </p:nvPicPr>
        <p:blipFill rotWithShape="1">
          <a:blip r:embed="rId2"/>
          <a:srcRect l="8666" t="12719" r="10726" b="13582"/>
          <a:stretch/>
        </p:blipFill>
        <p:spPr>
          <a:xfrm>
            <a:off x="5593831" y="4335730"/>
            <a:ext cx="764498" cy="582475"/>
          </a:xfrm>
          <a:prstGeom prst="rect">
            <a:avLst/>
          </a:prstGeom>
        </p:spPr>
      </p:pic>
      <p:pic>
        <p:nvPicPr>
          <p:cNvPr id="10" name="圖片 9"/>
          <p:cNvPicPr>
            <a:picLocks noChangeAspect="1"/>
          </p:cNvPicPr>
          <p:nvPr/>
        </p:nvPicPr>
        <p:blipFill rotWithShape="1">
          <a:blip r:embed="rId2"/>
          <a:srcRect l="8666" t="12719" r="10726" b="13582"/>
          <a:stretch/>
        </p:blipFill>
        <p:spPr>
          <a:xfrm>
            <a:off x="4889292" y="3121165"/>
            <a:ext cx="764498" cy="582475"/>
          </a:xfrm>
          <a:prstGeom prst="rect">
            <a:avLst/>
          </a:prstGeom>
        </p:spPr>
      </p:pic>
      <p:cxnSp>
        <p:nvCxnSpPr>
          <p:cNvPr id="12" name="直線接點 11"/>
          <p:cNvCxnSpPr/>
          <p:nvPr/>
        </p:nvCxnSpPr>
        <p:spPr>
          <a:xfrm flipV="1">
            <a:off x="2487118" y="4217592"/>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503358" y="5041341"/>
            <a:ext cx="1411574" cy="770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2518347" y="4750103"/>
            <a:ext cx="1364105" cy="86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V="1">
            <a:off x="3948661" y="3505019"/>
            <a:ext cx="848191" cy="376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endCxn id="7" idx="2"/>
          </p:cNvCxnSpPr>
          <p:nvPr/>
        </p:nvCxnSpPr>
        <p:spPr>
          <a:xfrm flipV="1">
            <a:off x="4297181" y="4992440"/>
            <a:ext cx="0" cy="4873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4624465" y="3744858"/>
            <a:ext cx="485307" cy="683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4679430" y="4918205"/>
            <a:ext cx="914401" cy="664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8" idx="1"/>
          </p:cNvCxnSpPr>
          <p:nvPr/>
        </p:nvCxnSpPr>
        <p:spPr>
          <a:xfrm>
            <a:off x="5653790" y="3456309"/>
            <a:ext cx="974361" cy="190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flipH="1" flipV="1">
            <a:off x="5433311" y="3744858"/>
            <a:ext cx="310734" cy="587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6304613" y="3938487"/>
            <a:ext cx="537775" cy="458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V="1">
            <a:off x="1108024" y="5029556"/>
            <a:ext cx="569939" cy="220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06233" y="3154537"/>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圖片 35"/>
          <p:cNvPicPr>
            <a:picLocks noChangeAspect="1"/>
          </p:cNvPicPr>
          <p:nvPr/>
        </p:nvPicPr>
        <p:blipFill>
          <a:blip r:embed="rId3"/>
          <a:stretch>
            <a:fillRect/>
          </a:stretch>
        </p:blipFill>
        <p:spPr>
          <a:xfrm>
            <a:off x="174693" y="4775731"/>
            <a:ext cx="952262" cy="949518"/>
          </a:xfrm>
          <a:prstGeom prst="rect">
            <a:avLst/>
          </a:prstGeom>
        </p:spPr>
      </p:pic>
      <p:pic>
        <p:nvPicPr>
          <p:cNvPr id="38" name="圖片 37"/>
          <p:cNvPicPr>
            <a:picLocks noChangeAspect="1"/>
          </p:cNvPicPr>
          <p:nvPr/>
        </p:nvPicPr>
        <p:blipFill>
          <a:blip r:embed="rId4"/>
          <a:stretch>
            <a:fillRect/>
          </a:stretch>
        </p:blipFill>
        <p:spPr>
          <a:xfrm>
            <a:off x="7556134" y="2160212"/>
            <a:ext cx="1332671" cy="999503"/>
          </a:xfrm>
          <a:prstGeom prst="rect">
            <a:avLst/>
          </a:prstGeom>
        </p:spPr>
      </p:pic>
      <p:sp>
        <p:nvSpPr>
          <p:cNvPr id="11" name="手繪多邊形 10"/>
          <p:cNvSpPr/>
          <p:nvPr/>
        </p:nvSpPr>
        <p:spPr>
          <a:xfrm>
            <a:off x="1109272" y="3116946"/>
            <a:ext cx="6655634" cy="2024680"/>
          </a:xfrm>
          <a:custGeom>
            <a:avLst/>
            <a:gdLst>
              <a:gd name="connsiteX0" fmla="*/ 0 w 6895476"/>
              <a:gd name="connsiteY0" fmla="*/ 2218544 h 2218544"/>
              <a:gd name="connsiteX1" fmla="*/ 1199213 w 6895476"/>
              <a:gd name="connsiteY1" fmla="*/ 1768839 h 2218544"/>
              <a:gd name="connsiteX2" fmla="*/ 2653259 w 6895476"/>
              <a:gd name="connsiteY2" fmla="*/ 1663908 h 2218544"/>
              <a:gd name="connsiteX3" fmla="*/ 3612630 w 6895476"/>
              <a:gd name="connsiteY3" fmla="*/ 1049311 h 2218544"/>
              <a:gd name="connsiteX4" fmla="*/ 4107305 w 6895476"/>
              <a:gd name="connsiteY4" fmla="*/ 479685 h 2218544"/>
              <a:gd name="connsiteX5" fmla="*/ 4841823 w 6895476"/>
              <a:gd name="connsiteY5" fmla="*/ 434715 h 2218544"/>
              <a:gd name="connsiteX6" fmla="*/ 5576341 w 6895476"/>
              <a:gd name="connsiteY6" fmla="*/ 569626 h 2218544"/>
              <a:gd name="connsiteX7" fmla="*/ 6280879 w 6895476"/>
              <a:gd name="connsiteY7" fmla="*/ 449705 h 2218544"/>
              <a:gd name="connsiteX8" fmla="*/ 6895476 w 6895476"/>
              <a:gd name="connsiteY8" fmla="*/ 0 h 221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5476" h="2218544">
                <a:moveTo>
                  <a:pt x="0" y="2218544"/>
                </a:moveTo>
                <a:cubicBezTo>
                  <a:pt x="378501" y="2039911"/>
                  <a:pt x="757003" y="1861278"/>
                  <a:pt x="1199213" y="1768839"/>
                </a:cubicBezTo>
                <a:cubicBezTo>
                  <a:pt x="1641423" y="1676400"/>
                  <a:pt x="2251023" y="1783829"/>
                  <a:pt x="2653259" y="1663908"/>
                </a:cubicBezTo>
                <a:cubicBezTo>
                  <a:pt x="3055495" y="1543987"/>
                  <a:pt x="3370289" y="1246681"/>
                  <a:pt x="3612630" y="1049311"/>
                </a:cubicBezTo>
                <a:cubicBezTo>
                  <a:pt x="3854971" y="851941"/>
                  <a:pt x="3902440" y="582118"/>
                  <a:pt x="4107305" y="479685"/>
                </a:cubicBezTo>
                <a:cubicBezTo>
                  <a:pt x="4312170" y="377252"/>
                  <a:pt x="4596984" y="419725"/>
                  <a:pt x="4841823" y="434715"/>
                </a:cubicBezTo>
                <a:cubicBezTo>
                  <a:pt x="5086662" y="449705"/>
                  <a:pt x="5336498" y="567128"/>
                  <a:pt x="5576341" y="569626"/>
                </a:cubicBezTo>
                <a:cubicBezTo>
                  <a:pt x="5816184" y="572124"/>
                  <a:pt x="6061023" y="544643"/>
                  <a:pt x="6280879" y="449705"/>
                </a:cubicBezTo>
                <a:cubicBezTo>
                  <a:pt x="6500735" y="354767"/>
                  <a:pt x="6895476" y="0"/>
                  <a:pt x="6895476" y="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18048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75"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185" y="824211"/>
            <a:ext cx="8551394" cy="232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3" name="Rectangle 73"/>
          <p:cNvSpPr>
            <a:spLocks noGrp="1" noChangeArrowheads="1"/>
          </p:cNvSpPr>
          <p:nvPr>
            <p:ph type="title"/>
          </p:nvPr>
        </p:nvSpPr>
        <p:spPr>
          <a:xfrm>
            <a:off x="211698" y="170272"/>
            <a:ext cx="8679450" cy="796925"/>
          </a:xfrm>
        </p:spPr>
        <p:txBody>
          <a:bodyPr/>
          <a:lstStyle/>
          <a:p>
            <a:pPr>
              <a:lnSpc>
                <a:spcPct val="85000"/>
              </a:lnSpc>
              <a:defRPr/>
            </a:pPr>
            <a:r>
              <a:rPr lang="en-US" sz="3600" dirty="0">
                <a:cs typeface="+mj-cs"/>
              </a:rPr>
              <a:t>Traffic engineering: difficult traditional routing</a:t>
            </a:r>
          </a:p>
        </p:txBody>
      </p:sp>
      <p:sp>
        <p:nvSpPr>
          <p:cNvPr id="15" name="TextBox 14"/>
          <p:cNvSpPr txBox="1"/>
          <p:nvPr/>
        </p:nvSpPr>
        <p:spPr>
          <a:xfrm>
            <a:off x="505390" y="4128444"/>
            <a:ext cx="8408298" cy="1723549"/>
          </a:xfrm>
          <a:prstGeom prst="rect">
            <a:avLst/>
          </a:prstGeom>
          <a:noFill/>
        </p:spPr>
        <p:txBody>
          <a:bodyPr wrap="square" rtlCol="0">
            <a:spAutoFit/>
          </a:bodyPr>
          <a:lstStyle/>
          <a:p>
            <a:pPr algn="ctr"/>
            <a:r>
              <a:rPr lang="en-US" sz="2400" i="1" u="sng" dirty="0">
                <a:solidFill>
                  <a:srgbClr val="000090"/>
                </a:solidFill>
              </a:rPr>
              <a:t>Q: </a:t>
            </a:r>
            <a:r>
              <a:rPr lang="en-US" sz="2400" dirty="0"/>
              <a:t>what if network operator wants u-to-z traffic to flow along </a:t>
            </a:r>
            <a:r>
              <a:rPr lang="en-US" sz="2400" i="1" dirty="0" err="1"/>
              <a:t>uvw</a:t>
            </a:r>
            <a:r>
              <a:rPr lang="en-US" sz="2400" dirty="0" err="1"/>
              <a:t>z</a:t>
            </a:r>
            <a:r>
              <a:rPr lang="en-US" sz="2400" dirty="0"/>
              <a:t>, x-to-z traffic to flow </a:t>
            </a:r>
            <a:r>
              <a:rPr lang="en-US" sz="2400" i="1" dirty="0" err="1"/>
              <a:t>xwyz</a:t>
            </a:r>
            <a:r>
              <a:rPr lang="en-US" sz="2400" dirty="0"/>
              <a:t>?</a:t>
            </a:r>
          </a:p>
          <a:p>
            <a:pPr algn="ctr">
              <a:spcBef>
                <a:spcPts val="1200"/>
              </a:spcBef>
            </a:pPr>
            <a:r>
              <a:rPr lang="en-US" sz="2400" i="1" u="sng" dirty="0">
                <a:solidFill>
                  <a:srgbClr val="000090"/>
                </a:solidFill>
              </a:rPr>
              <a:t>A: </a:t>
            </a:r>
            <a:r>
              <a:rPr lang="en-US" sz="2400" dirty="0"/>
              <a:t>need to define link weights so traffic routing algorithm computes routes accordingly </a:t>
            </a:r>
            <a:r>
              <a:rPr lang="en-US" sz="2000" dirty="0"/>
              <a:t>(or need a new routing algorithm)!</a:t>
            </a:r>
          </a:p>
        </p:txBody>
      </p:sp>
      <p:sp>
        <p:nvSpPr>
          <p:cNvPr id="4" name="TextBox 3"/>
          <p:cNvSpPr txBox="1"/>
          <p:nvPr/>
        </p:nvSpPr>
        <p:spPr>
          <a:xfrm>
            <a:off x="1589947" y="6025755"/>
            <a:ext cx="6350841" cy="461665"/>
          </a:xfrm>
          <a:prstGeom prst="rect">
            <a:avLst/>
          </a:prstGeom>
          <a:noFill/>
        </p:spPr>
        <p:txBody>
          <a:bodyPr wrap="none" rtlCol="0">
            <a:spAutoFit/>
          </a:bodyPr>
          <a:lstStyle/>
          <a:p>
            <a:r>
              <a:rPr lang="en-US" sz="2400" i="1" dirty="0">
                <a:solidFill>
                  <a:srgbClr val="CC0000"/>
                </a:solidFill>
              </a:rPr>
              <a:t>Link weights are only control “knobs”: wrong!</a:t>
            </a:r>
          </a:p>
        </p:txBody>
      </p:sp>
      <p:sp>
        <p:nvSpPr>
          <p:cNvPr id="154" name="Slide Number Placeholder 5"/>
          <p:cNvSpPr>
            <a:spLocks noGrp="1"/>
          </p:cNvSpPr>
          <p:nvPr>
            <p:ph type="sldNum" sz="quarter" idx="12"/>
          </p:nvPr>
        </p:nvSpPr>
        <p:spPr>
          <a:xfrm>
            <a:off x="8456154" y="6537091"/>
            <a:ext cx="687845" cy="3821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11</a:t>
            </a:fld>
            <a:endParaRPr lang="en-US" sz="1200" dirty="0">
              <a:latin typeface="Tahoma" charset="0"/>
            </a:endParaRPr>
          </a:p>
        </p:txBody>
      </p:sp>
      <p:sp>
        <p:nvSpPr>
          <p:cNvPr id="155" name="Footer Placeholder 2"/>
          <p:cNvSpPr>
            <a:spLocks noGrp="1"/>
          </p:cNvSpPr>
          <p:nvPr>
            <p:ph type="ftr" sz="quarter" idx="11"/>
          </p:nvPr>
        </p:nvSpPr>
        <p:spPr>
          <a:xfrm>
            <a:off x="6375496" y="6536277"/>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pSp>
        <p:nvGrpSpPr>
          <p:cNvPr id="118" name="Group 1612"/>
          <p:cNvGrpSpPr>
            <a:grpSpLocks/>
          </p:cNvGrpSpPr>
          <p:nvPr/>
        </p:nvGrpSpPr>
        <p:grpSpPr bwMode="auto">
          <a:xfrm flipH="1">
            <a:off x="943464" y="2441244"/>
            <a:ext cx="855053" cy="655887"/>
            <a:chOff x="2839" y="3501"/>
            <a:chExt cx="755" cy="803"/>
          </a:xfrm>
        </p:grpSpPr>
        <p:pic>
          <p:nvPicPr>
            <p:cNvPr id="119" name="Picture 1613" descr="desktop_computer_stylized_mediu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0840" name="Freeform 3"/>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0841" name="Freeform 4"/>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2" name="Freeform 35"/>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3" name="Freeform 36"/>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4" name="Freeform 37"/>
          <p:cNvSpPr>
            <a:spLocks/>
          </p:cNvSpPr>
          <p:nvPr/>
        </p:nvSpPr>
        <p:spPr bwMode="auto">
          <a:xfrm>
            <a:off x="4017205" y="2298095"/>
            <a:ext cx="1182239" cy="103897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5" name="Freeform 38"/>
          <p:cNvSpPr>
            <a:spLocks/>
          </p:cNvSpPr>
          <p:nvPr/>
        </p:nvSpPr>
        <p:spPr bwMode="auto">
          <a:xfrm>
            <a:off x="5617663" y="2891845"/>
            <a:ext cx="836439" cy="460668"/>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6" name="Freeform 39"/>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7" name="Freeform 40"/>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8" name="Freeform 41"/>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9" name="Freeform 42"/>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80" name="Freeform 43"/>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87" name="Text Box 62"/>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8" name="Text Box 63"/>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9" name="Text Box 64"/>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0" name="Text Box 65"/>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1" name="Text Box 66"/>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2" name="Text Box 67"/>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3" name="Text Box 68"/>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94" name="Text Box 69"/>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120895" name="Text Box 70"/>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6" name="Text Box 71"/>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grpSp>
        <p:nvGrpSpPr>
          <p:cNvPr id="121" name="Group 1507"/>
          <p:cNvGrpSpPr>
            <a:grpSpLocks/>
          </p:cNvGrpSpPr>
          <p:nvPr/>
        </p:nvGrpSpPr>
        <p:grpSpPr bwMode="auto">
          <a:xfrm>
            <a:off x="7391175" y="2426604"/>
            <a:ext cx="427480" cy="711995"/>
            <a:chOff x="4140" y="429"/>
            <a:chExt cx="1425" cy="2396"/>
          </a:xfrm>
        </p:grpSpPr>
        <p:sp>
          <p:nvSpPr>
            <p:cNvPr id="122" name="Freeform 1508"/>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4" name="Freeform 1510"/>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1511"/>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7" name="Group 1513"/>
            <p:cNvGrpSpPr>
              <a:grpSpLocks/>
            </p:cNvGrpSpPr>
            <p:nvPr/>
          </p:nvGrpSpPr>
          <p:grpSpPr bwMode="auto">
            <a:xfrm>
              <a:off x="4749" y="668"/>
              <a:ext cx="581" cy="145"/>
              <a:chOff x="614" y="2568"/>
              <a:chExt cx="725" cy="139"/>
            </a:xfrm>
          </p:grpSpPr>
          <p:sp>
            <p:nvSpPr>
              <p:cNvPr id="15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 name="Group 1517"/>
            <p:cNvGrpSpPr>
              <a:grpSpLocks/>
            </p:cNvGrpSpPr>
            <p:nvPr/>
          </p:nvGrpSpPr>
          <p:grpSpPr bwMode="auto">
            <a:xfrm>
              <a:off x="4747" y="994"/>
              <a:ext cx="581" cy="134"/>
              <a:chOff x="614" y="2568"/>
              <a:chExt cx="725" cy="139"/>
            </a:xfrm>
          </p:grpSpPr>
          <p:sp>
            <p:nvSpPr>
              <p:cNvPr id="15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32" name="Group 1522"/>
            <p:cNvGrpSpPr>
              <a:grpSpLocks/>
            </p:cNvGrpSpPr>
            <p:nvPr/>
          </p:nvGrpSpPr>
          <p:grpSpPr bwMode="auto">
            <a:xfrm>
              <a:off x="4735" y="1627"/>
              <a:ext cx="582" cy="151"/>
              <a:chOff x="614" y="2568"/>
              <a:chExt cx="725" cy="139"/>
            </a:xfrm>
          </p:grpSpPr>
          <p:sp>
            <p:nvSpPr>
              <p:cNvPr id="14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3" name="Freeform 1525"/>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34" name="Group 1526"/>
            <p:cNvGrpSpPr>
              <a:grpSpLocks/>
            </p:cNvGrpSpPr>
            <p:nvPr/>
          </p:nvGrpSpPr>
          <p:grpSpPr bwMode="auto">
            <a:xfrm>
              <a:off x="4739" y="1327"/>
              <a:ext cx="582" cy="139"/>
              <a:chOff x="614" y="2568"/>
              <a:chExt cx="725" cy="139"/>
            </a:xfrm>
          </p:grpSpPr>
          <p:sp>
            <p:nvSpPr>
              <p:cNvPr id="14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36" name="Freeform 1530"/>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7" name="Freeform 1531"/>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9" name="Freeform 1533"/>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4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4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cs typeface="Arial" charset="0"/>
              </a:endParaRPr>
            </a:p>
          </p:txBody>
        </p:sp>
        <p:sp>
          <p:nvSpPr>
            <p:cNvPr id="14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cxnSp>
        <p:nvCxnSpPr>
          <p:cNvPr id="10" name="Straight Connector 9"/>
          <p:cNvCxnSpPr/>
          <p:nvPr/>
        </p:nvCxnSpPr>
        <p:spPr bwMode="auto">
          <a:xfrm>
            <a:off x="1682405" y="2744686"/>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3" name="Straight Connector 162"/>
          <p:cNvCxnSpPr/>
          <p:nvPr/>
        </p:nvCxnSpPr>
        <p:spPr bwMode="auto">
          <a:xfrm>
            <a:off x="6895267" y="2779855"/>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56" name="Group 155"/>
          <p:cNvGrpSpPr/>
          <p:nvPr/>
        </p:nvGrpSpPr>
        <p:grpSpPr>
          <a:xfrm>
            <a:off x="3414626" y="1982945"/>
            <a:ext cx="687402" cy="571677"/>
            <a:chOff x="1736090" y="2893762"/>
            <a:chExt cx="565150" cy="413310"/>
          </a:xfrm>
        </p:grpSpPr>
        <p:grpSp>
          <p:nvGrpSpPr>
            <p:cNvPr id="157" name="Group 327"/>
            <p:cNvGrpSpPr>
              <a:grpSpLocks/>
            </p:cNvGrpSpPr>
            <p:nvPr/>
          </p:nvGrpSpPr>
          <p:grpSpPr bwMode="auto">
            <a:xfrm>
              <a:off x="1736090" y="2893762"/>
              <a:ext cx="565150" cy="292100"/>
              <a:chOff x="1871277" y="1576300"/>
              <a:chExt cx="1128371" cy="437861"/>
            </a:xfrm>
          </p:grpSpPr>
          <p:sp>
            <p:nvSpPr>
              <p:cNvPr id="161" name="Oval 160"/>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2" name="Rectangle 161"/>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4" name="Oval 1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65" name="Freeform 1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6" name="Freeform 1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7" name="Freeform 1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8" name="Freeform 1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69" name="Straight Connector 168"/>
              <p:cNvCxnSpPr>
                <a:endCxn id="1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58" name="Group 157"/>
            <p:cNvGrpSpPr/>
            <p:nvPr/>
          </p:nvGrpSpPr>
          <p:grpSpPr>
            <a:xfrm>
              <a:off x="1844715" y="2907714"/>
              <a:ext cx="356365" cy="399358"/>
              <a:chOff x="741398" y="1743005"/>
              <a:chExt cx="356365" cy="399358"/>
            </a:xfrm>
          </p:grpSpPr>
          <p:sp>
            <p:nvSpPr>
              <p:cNvPr id="159" name="Oval 158"/>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TextBox 159"/>
              <p:cNvSpPr txBox="1"/>
              <p:nvPr/>
            </p:nvSpPr>
            <p:spPr>
              <a:xfrm>
                <a:off x="783895" y="1743005"/>
                <a:ext cx="288887" cy="399358"/>
              </a:xfrm>
              <a:prstGeom prst="rect">
                <a:avLst/>
              </a:prstGeom>
              <a:noFill/>
            </p:spPr>
            <p:txBody>
              <a:bodyPr wrap="none" rtlCol="0">
                <a:spAutoFit/>
              </a:bodyPr>
              <a:lstStyle/>
              <a:p>
                <a:r>
                  <a:rPr lang="en-US" sz="2400" dirty="0"/>
                  <a:t>v</a:t>
                </a:r>
              </a:p>
            </p:txBody>
          </p:sp>
        </p:grpSp>
      </p:grpSp>
      <p:grpSp>
        <p:nvGrpSpPr>
          <p:cNvPr id="173" name="Group 172"/>
          <p:cNvGrpSpPr/>
          <p:nvPr/>
        </p:nvGrpSpPr>
        <p:grpSpPr>
          <a:xfrm>
            <a:off x="4888811" y="1979830"/>
            <a:ext cx="687402" cy="480963"/>
            <a:chOff x="1736090" y="2893762"/>
            <a:chExt cx="565150" cy="347726"/>
          </a:xfrm>
        </p:grpSpPr>
        <p:grpSp>
          <p:nvGrpSpPr>
            <p:cNvPr id="174" name="Group 327"/>
            <p:cNvGrpSpPr>
              <a:grpSpLocks/>
            </p:cNvGrpSpPr>
            <p:nvPr/>
          </p:nvGrpSpPr>
          <p:grpSpPr bwMode="auto">
            <a:xfrm>
              <a:off x="1736090" y="2893762"/>
              <a:ext cx="565150" cy="292100"/>
              <a:chOff x="1871277" y="1576300"/>
              <a:chExt cx="1128371" cy="437861"/>
            </a:xfrm>
          </p:grpSpPr>
          <p:sp>
            <p:nvSpPr>
              <p:cNvPr id="178" name="Oval 177"/>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79" name="Rectangle 178"/>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Oval 179"/>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81" name="Freeform 180"/>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2" name="Freeform 181"/>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3" name="Freeform 182"/>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Freeform 183"/>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85" name="Straight Connector 184"/>
              <p:cNvCxnSpPr>
                <a:endCxn id="180"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75" name="Group 174"/>
            <p:cNvGrpSpPr/>
            <p:nvPr/>
          </p:nvGrpSpPr>
          <p:grpSpPr>
            <a:xfrm>
              <a:off x="1844715" y="2907714"/>
              <a:ext cx="378664" cy="333774"/>
              <a:chOff x="741398" y="1743005"/>
              <a:chExt cx="378664" cy="333774"/>
            </a:xfrm>
          </p:grpSpPr>
          <p:sp>
            <p:nvSpPr>
              <p:cNvPr id="176" name="Oval 175"/>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TextBox 176"/>
              <p:cNvSpPr txBox="1"/>
              <p:nvPr/>
            </p:nvSpPr>
            <p:spPr>
              <a:xfrm>
                <a:off x="767915" y="1743005"/>
                <a:ext cx="352147" cy="333774"/>
              </a:xfrm>
              <a:prstGeom prst="rect">
                <a:avLst/>
              </a:prstGeom>
              <a:noFill/>
            </p:spPr>
            <p:txBody>
              <a:bodyPr wrap="none" rtlCol="0">
                <a:spAutoFit/>
              </a:bodyPr>
              <a:lstStyle/>
              <a:p>
                <a:r>
                  <a:rPr lang="en-US" sz="2400" dirty="0"/>
                  <a:t>w</a:t>
                </a:r>
              </a:p>
            </p:txBody>
          </p:sp>
        </p:grpSp>
      </p:grpSp>
      <p:grpSp>
        <p:nvGrpSpPr>
          <p:cNvPr id="187" name="Group 186"/>
          <p:cNvGrpSpPr/>
          <p:nvPr/>
        </p:nvGrpSpPr>
        <p:grpSpPr>
          <a:xfrm>
            <a:off x="2206359" y="2517647"/>
            <a:ext cx="687402" cy="480963"/>
            <a:chOff x="1736090" y="2893762"/>
            <a:chExt cx="565150" cy="347726"/>
          </a:xfrm>
        </p:grpSpPr>
        <p:grpSp>
          <p:nvGrpSpPr>
            <p:cNvPr id="188" name="Group 327"/>
            <p:cNvGrpSpPr>
              <a:grpSpLocks/>
            </p:cNvGrpSpPr>
            <p:nvPr/>
          </p:nvGrpSpPr>
          <p:grpSpPr bwMode="auto">
            <a:xfrm>
              <a:off x="1736090" y="2893762"/>
              <a:ext cx="565150" cy="292100"/>
              <a:chOff x="1871277" y="1576300"/>
              <a:chExt cx="1128371" cy="437861"/>
            </a:xfrm>
          </p:grpSpPr>
          <p:sp>
            <p:nvSpPr>
              <p:cNvPr id="192" name="Oval 19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3" name="Rectangle 19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Oval 19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5" name="Freeform 19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6" name="Freeform 19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7" name="Freeform 19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8" name="Freeform 19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9" name="Straight Connector 198"/>
              <p:cNvCxnSpPr>
                <a:endCxn id="19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89" name="Group 188"/>
            <p:cNvGrpSpPr/>
            <p:nvPr/>
          </p:nvGrpSpPr>
          <p:grpSpPr>
            <a:xfrm>
              <a:off x="1844715" y="2907714"/>
              <a:ext cx="356365" cy="333774"/>
              <a:chOff x="741398" y="1743005"/>
              <a:chExt cx="356365" cy="333774"/>
            </a:xfrm>
          </p:grpSpPr>
          <p:sp>
            <p:nvSpPr>
              <p:cNvPr id="190" name="Oval 189"/>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TextBox 190"/>
              <p:cNvSpPr txBox="1"/>
              <p:nvPr/>
            </p:nvSpPr>
            <p:spPr>
              <a:xfrm>
                <a:off x="783895" y="1743005"/>
                <a:ext cx="292553" cy="333774"/>
              </a:xfrm>
              <a:prstGeom prst="rect">
                <a:avLst/>
              </a:prstGeom>
              <a:noFill/>
            </p:spPr>
            <p:txBody>
              <a:bodyPr wrap="none" rtlCol="0">
                <a:spAutoFit/>
              </a:bodyPr>
              <a:lstStyle/>
              <a:p>
                <a:r>
                  <a:rPr lang="en-US" sz="2400" dirty="0"/>
                  <a:t>u</a:t>
                </a:r>
              </a:p>
            </p:txBody>
          </p:sp>
        </p:grpSp>
      </p:grpSp>
      <p:grpSp>
        <p:nvGrpSpPr>
          <p:cNvPr id="201" name="Group 200"/>
          <p:cNvGrpSpPr/>
          <p:nvPr/>
        </p:nvGrpSpPr>
        <p:grpSpPr>
          <a:xfrm>
            <a:off x="6285253" y="2579331"/>
            <a:ext cx="687402" cy="480963"/>
            <a:chOff x="1736090" y="2893762"/>
            <a:chExt cx="565150" cy="347726"/>
          </a:xfrm>
        </p:grpSpPr>
        <p:grpSp>
          <p:nvGrpSpPr>
            <p:cNvPr id="202" name="Group 327"/>
            <p:cNvGrpSpPr>
              <a:grpSpLocks/>
            </p:cNvGrpSpPr>
            <p:nvPr/>
          </p:nvGrpSpPr>
          <p:grpSpPr bwMode="auto">
            <a:xfrm>
              <a:off x="1736090" y="2893762"/>
              <a:ext cx="565150" cy="292100"/>
              <a:chOff x="1871277" y="1576300"/>
              <a:chExt cx="1128371" cy="437861"/>
            </a:xfrm>
          </p:grpSpPr>
          <p:sp>
            <p:nvSpPr>
              <p:cNvPr id="206" name="Oval 20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7" name="Rectangle 20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8" name="Oval 20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9" name="Freeform 20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0" name="Freeform 20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1" name="Freeform 21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2" name="Freeform 21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13" name="Straight Connector 212"/>
              <p:cNvCxnSpPr>
                <a:endCxn id="20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1844715" y="2907714"/>
              <a:ext cx="356365" cy="333774"/>
              <a:chOff x="741398" y="1743005"/>
              <a:chExt cx="356365" cy="333774"/>
            </a:xfrm>
          </p:grpSpPr>
          <p:sp>
            <p:nvSpPr>
              <p:cNvPr id="204" name="Oval 203"/>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 name="TextBox 204"/>
              <p:cNvSpPr txBox="1"/>
              <p:nvPr/>
            </p:nvSpPr>
            <p:spPr>
              <a:xfrm>
                <a:off x="783895" y="1743005"/>
                <a:ext cx="278343" cy="333774"/>
              </a:xfrm>
              <a:prstGeom prst="rect">
                <a:avLst/>
              </a:prstGeom>
              <a:noFill/>
            </p:spPr>
            <p:txBody>
              <a:bodyPr wrap="none" rtlCol="0">
                <a:spAutoFit/>
              </a:bodyPr>
              <a:lstStyle/>
              <a:p>
                <a:r>
                  <a:rPr lang="en-US" sz="2400" dirty="0"/>
                  <a:t>z</a:t>
                </a:r>
              </a:p>
            </p:txBody>
          </p:sp>
        </p:grpSp>
      </p:grpSp>
      <p:grpSp>
        <p:nvGrpSpPr>
          <p:cNvPr id="215" name="Group 214"/>
          <p:cNvGrpSpPr/>
          <p:nvPr/>
        </p:nvGrpSpPr>
        <p:grpSpPr>
          <a:xfrm>
            <a:off x="4927962" y="3152913"/>
            <a:ext cx="687402" cy="480963"/>
            <a:chOff x="1736090" y="2893762"/>
            <a:chExt cx="565150" cy="347726"/>
          </a:xfrm>
        </p:grpSpPr>
        <p:grpSp>
          <p:nvGrpSpPr>
            <p:cNvPr id="216" name="Group 327"/>
            <p:cNvGrpSpPr>
              <a:grpSpLocks/>
            </p:cNvGrpSpPr>
            <p:nvPr/>
          </p:nvGrpSpPr>
          <p:grpSpPr bwMode="auto">
            <a:xfrm>
              <a:off x="1736090" y="2893762"/>
              <a:ext cx="565150" cy="292100"/>
              <a:chOff x="1871277" y="1576300"/>
              <a:chExt cx="1128371" cy="437861"/>
            </a:xfrm>
          </p:grpSpPr>
          <p:sp>
            <p:nvSpPr>
              <p:cNvPr id="220" name="Oval 21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1" name="Rectangle 22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2" name="Oval 22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3" name="Freeform 22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4" name="Freeform 22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5" name="Freeform 22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6" name="Freeform 22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27" name="Straight Connector 226"/>
              <p:cNvCxnSpPr>
                <a:endCxn id="22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1844715" y="2907714"/>
              <a:ext cx="356365" cy="333774"/>
              <a:chOff x="741398" y="1743005"/>
              <a:chExt cx="356365" cy="333774"/>
            </a:xfrm>
          </p:grpSpPr>
          <p:sp>
            <p:nvSpPr>
              <p:cNvPr id="218" name="Oval 217"/>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9" name="TextBox 218"/>
              <p:cNvSpPr txBox="1"/>
              <p:nvPr/>
            </p:nvSpPr>
            <p:spPr>
              <a:xfrm>
                <a:off x="783895" y="1743005"/>
                <a:ext cx="278343" cy="333774"/>
              </a:xfrm>
              <a:prstGeom prst="rect">
                <a:avLst/>
              </a:prstGeom>
              <a:noFill/>
            </p:spPr>
            <p:txBody>
              <a:bodyPr wrap="none" rtlCol="0">
                <a:spAutoFit/>
              </a:bodyPr>
              <a:lstStyle/>
              <a:p>
                <a:r>
                  <a:rPr lang="en-US" sz="2400" dirty="0"/>
                  <a:t>y</a:t>
                </a:r>
              </a:p>
            </p:txBody>
          </p:sp>
        </p:grpSp>
      </p:grpSp>
      <p:grpSp>
        <p:nvGrpSpPr>
          <p:cNvPr id="229" name="Group 228"/>
          <p:cNvGrpSpPr/>
          <p:nvPr/>
        </p:nvGrpSpPr>
        <p:grpSpPr>
          <a:xfrm>
            <a:off x="3337414" y="3136841"/>
            <a:ext cx="687402" cy="480963"/>
            <a:chOff x="1736090" y="2893762"/>
            <a:chExt cx="565150" cy="347726"/>
          </a:xfrm>
        </p:grpSpPr>
        <p:grpSp>
          <p:nvGrpSpPr>
            <p:cNvPr id="230" name="Group 327"/>
            <p:cNvGrpSpPr>
              <a:grpSpLocks/>
            </p:cNvGrpSpPr>
            <p:nvPr/>
          </p:nvGrpSpPr>
          <p:grpSpPr bwMode="auto">
            <a:xfrm>
              <a:off x="1736090" y="2893762"/>
              <a:ext cx="565150" cy="292100"/>
              <a:chOff x="1871277" y="1576300"/>
              <a:chExt cx="1128371" cy="437861"/>
            </a:xfrm>
          </p:grpSpPr>
          <p:sp>
            <p:nvSpPr>
              <p:cNvPr id="234" name="Oval 233"/>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5" name="Rectangle 234"/>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6" name="Oval 235"/>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7" name="Freeform 236"/>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8" name="Freeform 237"/>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9" name="Freeform 238"/>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Freeform 239"/>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1" name="Straight Connector 240"/>
              <p:cNvCxnSpPr>
                <a:endCxn id="236"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1" name="Group 230"/>
            <p:cNvGrpSpPr/>
            <p:nvPr/>
          </p:nvGrpSpPr>
          <p:grpSpPr>
            <a:xfrm>
              <a:off x="1844715" y="2907714"/>
              <a:ext cx="356365" cy="333774"/>
              <a:chOff x="741398" y="1743005"/>
              <a:chExt cx="356365" cy="333774"/>
            </a:xfrm>
          </p:grpSpPr>
          <p:sp>
            <p:nvSpPr>
              <p:cNvPr id="232" name="Oval 231"/>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3" name="TextBox 232"/>
              <p:cNvSpPr txBox="1"/>
              <p:nvPr/>
            </p:nvSpPr>
            <p:spPr>
              <a:xfrm>
                <a:off x="783895" y="1743005"/>
                <a:ext cx="278343" cy="333774"/>
              </a:xfrm>
              <a:prstGeom prst="rect">
                <a:avLst/>
              </a:prstGeom>
              <a:noFill/>
            </p:spPr>
            <p:txBody>
              <a:bodyPr wrap="none" rtlCol="0">
                <a:spAutoFit/>
              </a:bodyPr>
              <a:lstStyle/>
              <a:p>
                <a:r>
                  <a:rPr lang="en-US" sz="2400" dirty="0"/>
                  <a:t>x</a:t>
                </a:r>
              </a:p>
            </p:txBody>
          </p:sp>
        </p:grpSp>
      </p:grpSp>
    </p:spTree>
    <p:extLst>
      <p:ext uri="{BB962C8B-B14F-4D97-AF65-F5344CB8AC3E}">
        <p14:creationId xmlns:p14="http://schemas.microsoft.com/office/powerpoint/2010/main" val="189219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5" name="Picture 75"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87" y="847725"/>
            <a:ext cx="6263659" cy="194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3" name="Rectangle 73"/>
          <p:cNvSpPr>
            <a:spLocks noGrp="1" noChangeArrowheads="1"/>
          </p:cNvSpPr>
          <p:nvPr>
            <p:ph type="title"/>
          </p:nvPr>
        </p:nvSpPr>
        <p:spPr>
          <a:xfrm>
            <a:off x="530774" y="170272"/>
            <a:ext cx="7772400" cy="796925"/>
          </a:xfrm>
        </p:spPr>
        <p:txBody>
          <a:bodyPr/>
          <a:lstStyle/>
          <a:p>
            <a:pPr>
              <a:defRPr/>
            </a:pPr>
            <a:r>
              <a:rPr lang="en-US" dirty="0">
                <a:cs typeface="+mj-cs"/>
              </a:rPr>
              <a:t>Traffic engineering: difficult</a:t>
            </a:r>
          </a:p>
        </p:txBody>
      </p:sp>
      <p:sp>
        <p:nvSpPr>
          <p:cNvPr id="15" name="TextBox 14"/>
          <p:cNvSpPr txBox="1"/>
          <p:nvPr/>
        </p:nvSpPr>
        <p:spPr>
          <a:xfrm>
            <a:off x="944898" y="4078636"/>
            <a:ext cx="7417563" cy="1200328"/>
          </a:xfrm>
          <a:prstGeom prst="rect">
            <a:avLst/>
          </a:prstGeom>
          <a:noFill/>
        </p:spPr>
        <p:txBody>
          <a:bodyPr wrap="square" rtlCol="0">
            <a:spAutoFit/>
          </a:bodyPr>
          <a:lstStyle/>
          <a:p>
            <a:pPr algn="ctr"/>
            <a:r>
              <a:rPr lang="en-US" sz="2400" i="1" u="sng" dirty="0">
                <a:solidFill>
                  <a:srgbClr val="000090"/>
                </a:solidFill>
              </a:rPr>
              <a:t>Q: </a:t>
            </a:r>
            <a:r>
              <a:rPr lang="en-US" sz="2400" dirty="0"/>
              <a:t>what if network operator wants to split  u-to-z traffic along </a:t>
            </a:r>
            <a:r>
              <a:rPr lang="en-US" sz="2400" dirty="0" err="1"/>
              <a:t>uvwz</a:t>
            </a:r>
            <a:r>
              <a:rPr lang="en-US" sz="2400" dirty="0"/>
              <a:t> </a:t>
            </a:r>
            <a:r>
              <a:rPr lang="en-US" sz="2400" i="1" dirty="0">
                <a:solidFill>
                  <a:srgbClr val="CC0000"/>
                </a:solidFill>
              </a:rPr>
              <a:t>and</a:t>
            </a:r>
            <a:r>
              <a:rPr lang="en-US" sz="2400" dirty="0"/>
              <a:t> </a:t>
            </a:r>
            <a:r>
              <a:rPr lang="en-US" sz="2400" dirty="0" err="1"/>
              <a:t>uxyz</a:t>
            </a:r>
            <a:r>
              <a:rPr lang="en-US" sz="2400" dirty="0"/>
              <a:t> (load balancing)?</a:t>
            </a:r>
          </a:p>
          <a:p>
            <a:pPr algn="ctr"/>
            <a:r>
              <a:rPr lang="en-US" sz="2400" i="1" u="sng" dirty="0">
                <a:solidFill>
                  <a:srgbClr val="000090"/>
                </a:solidFill>
              </a:rPr>
              <a:t>A: </a:t>
            </a:r>
            <a:r>
              <a:rPr lang="en-US" sz="2400" dirty="0"/>
              <a:t>can’t do it (or need a new routing algorithm)</a:t>
            </a:r>
          </a:p>
        </p:txBody>
      </p:sp>
      <p:sp>
        <p:nvSpPr>
          <p:cNvPr id="155" name="Slide Number Placeholder 5"/>
          <p:cNvSpPr>
            <a:spLocks noGrp="1"/>
          </p:cNvSpPr>
          <p:nvPr>
            <p:ph type="sldNum" sz="quarter" idx="12"/>
          </p:nvPr>
        </p:nvSpPr>
        <p:spPr>
          <a:xfrm>
            <a:off x="8456154" y="6475895"/>
            <a:ext cx="687845" cy="3821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12</a:t>
            </a:fld>
            <a:endParaRPr lang="en-US" sz="1200" dirty="0">
              <a:latin typeface="Tahoma" charset="0"/>
            </a:endParaRPr>
          </a:p>
        </p:txBody>
      </p:sp>
      <p:sp>
        <p:nvSpPr>
          <p:cNvPr id="156"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grpSp>
        <p:nvGrpSpPr>
          <p:cNvPr id="160" name="Group 159"/>
          <p:cNvGrpSpPr/>
          <p:nvPr/>
        </p:nvGrpSpPr>
        <p:grpSpPr>
          <a:xfrm>
            <a:off x="943464" y="1363093"/>
            <a:ext cx="6875191" cy="2404002"/>
            <a:chOff x="943464" y="1363093"/>
            <a:chExt cx="6875191" cy="2404002"/>
          </a:xfrm>
        </p:grpSpPr>
        <p:grpSp>
          <p:nvGrpSpPr>
            <p:cNvPr id="161" name="Group 1612"/>
            <p:cNvGrpSpPr>
              <a:grpSpLocks/>
            </p:cNvGrpSpPr>
            <p:nvPr/>
          </p:nvGrpSpPr>
          <p:grpSpPr bwMode="auto">
            <a:xfrm flipH="1">
              <a:off x="943464" y="2441244"/>
              <a:ext cx="855053" cy="655887"/>
              <a:chOff x="2839" y="3501"/>
              <a:chExt cx="755" cy="803"/>
            </a:xfrm>
          </p:grpSpPr>
          <p:pic>
            <p:nvPicPr>
              <p:cNvPr id="303" name="Picture 1613" descr="desktop_computer_stylized_mediu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4"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62" name="Freeform 3"/>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64" name="Freeform 4"/>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65" name="Freeform 35"/>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66" name="Freeform 36"/>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67" name="Freeform 37"/>
            <p:cNvSpPr>
              <a:spLocks/>
            </p:cNvSpPr>
            <p:nvPr/>
          </p:nvSpPr>
          <p:spPr bwMode="auto">
            <a:xfrm>
              <a:off x="4017205" y="2298095"/>
              <a:ext cx="1182239" cy="103897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68" name="Freeform 38"/>
            <p:cNvSpPr>
              <a:spLocks/>
            </p:cNvSpPr>
            <p:nvPr/>
          </p:nvSpPr>
          <p:spPr bwMode="auto">
            <a:xfrm>
              <a:off x="5617663" y="2891845"/>
              <a:ext cx="836439" cy="460668"/>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69" name="Freeform 39"/>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0" name="Freeform 40"/>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1" name="Freeform 41"/>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2" name="Freeform 42"/>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3" name="Freeform 43"/>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4" name="Text Box 62"/>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75" name="Text Box 63"/>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76" name="Text Box 64"/>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77" name="Text Box 65"/>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78" name="Text Box 66"/>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79" name="Text Box 67"/>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80" name="Text Box 68"/>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81" name="Text Box 69"/>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182" name="Text Box 70"/>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83" name="Text Box 71"/>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grpSp>
          <p:nvGrpSpPr>
            <p:cNvPr id="184" name="Group 1507"/>
            <p:cNvGrpSpPr>
              <a:grpSpLocks/>
            </p:cNvGrpSpPr>
            <p:nvPr/>
          </p:nvGrpSpPr>
          <p:grpSpPr bwMode="auto">
            <a:xfrm>
              <a:off x="7391175" y="2426604"/>
              <a:ext cx="427480" cy="711995"/>
              <a:chOff x="4140" y="429"/>
              <a:chExt cx="1425" cy="2396"/>
            </a:xfrm>
          </p:grpSpPr>
          <p:sp>
            <p:nvSpPr>
              <p:cNvPr id="271" name="Freeform 1508"/>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273" name="Freeform 1510"/>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4" name="Freeform 1511"/>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5"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76" name="Group 1513"/>
              <p:cNvGrpSpPr>
                <a:grpSpLocks/>
              </p:cNvGrpSpPr>
              <p:nvPr/>
            </p:nvGrpSpPr>
            <p:grpSpPr bwMode="auto">
              <a:xfrm>
                <a:off x="4749" y="668"/>
                <a:ext cx="581" cy="145"/>
                <a:chOff x="614" y="2568"/>
                <a:chExt cx="725" cy="139"/>
              </a:xfrm>
            </p:grpSpPr>
            <p:sp>
              <p:nvSpPr>
                <p:cNvPr id="301"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2"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77"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78" name="Group 1517"/>
              <p:cNvGrpSpPr>
                <a:grpSpLocks/>
              </p:cNvGrpSpPr>
              <p:nvPr/>
            </p:nvGrpSpPr>
            <p:grpSpPr bwMode="auto">
              <a:xfrm>
                <a:off x="4747" y="994"/>
                <a:ext cx="581" cy="134"/>
                <a:chOff x="614" y="2568"/>
                <a:chExt cx="725" cy="139"/>
              </a:xfrm>
            </p:grpSpPr>
            <p:sp>
              <p:nvSpPr>
                <p:cNvPr id="299"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0"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79"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80"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281" name="Group 1522"/>
              <p:cNvGrpSpPr>
                <a:grpSpLocks/>
              </p:cNvGrpSpPr>
              <p:nvPr/>
            </p:nvGrpSpPr>
            <p:grpSpPr bwMode="auto">
              <a:xfrm>
                <a:off x="4735" y="1627"/>
                <a:ext cx="582" cy="151"/>
                <a:chOff x="614" y="2568"/>
                <a:chExt cx="725" cy="139"/>
              </a:xfrm>
            </p:grpSpPr>
            <p:sp>
              <p:nvSpPr>
                <p:cNvPr id="297"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98"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82" name="Freeform 1525"/>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283" name="Group 1526"/>
              <p:cNvGrpSpPr>
                <a:grpSpLocks/>
              </p:cNvGrpSpPr>
              <p:nvPr/>
            </p:nvGrpSpPr>
            <p:grpSpPr bwMode="auto">
              <a:xfrm>
                <a:off x="4739" y="1327"/>
                <a:ext cx="582" cy="139"/>
                <a:chOff x="614" y="2568"/>
                <a:chExt cx="725" cy="139"/>
              </a:xfrm>
            </p:grpSpPr>
            <p:sp>
              <p:nvSpPr>
                <p:cNvPr id="295"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96"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84"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285" name="Freeform 1530"/>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6" name="Freeform 1531"/>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7"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88" name="Freeform 1533"/>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9"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290"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291"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92"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cs typeface="Arial" charset="0"/>
                </a:endParaRPr>
              </a:p>
            </p:txBody>
          </p:sp>
          <p:sp>
            <p:nvSpPr>
              <p:cNvPr id="293"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94"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cxnSp>
          <p:nvCxnSpPr>
            <p:cNvPr id="185" name="Straight Connector 184"/>
            <p:cNvCxnSpPr/>
            <p:nvPr/>
          </p:nvCxnSpPr>
          <p:spPr bwMode="auto">
            <a:xfrm>
              <a:off x="1682405" y="2744686"/>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6" name="Straight Connector 185"/>
            <p:cNvCxnSpPr/>
            <p:nvPr/>
          </p:nvCxnSpPr>
          <p:spPr bwMode="auto">
            <a:xfrm>
              <a:off x="6895267" y="2779855"/>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87" name="Group 186"/>
            <p:cNvGrpSpPr/>
            <p:nvPr/>
          </p:nvGrpSpPr>
          <p:grpSpPr>
            <a:xfrm>
              <a:off x="3414626" y="1982945"/>
              <a:ext cx="687402" cy="571677"/>
              <a:chOff x="1736090" y="2893762"/>
              <a:chExt cx="565150" cy="413310"/>
            </a:xfrm>
          </p:grpSpPr>
          <p:grpSp>
            <p:nvGrpSpPr>
              <p:cNvPr id="258" name="Group 327"/>
              <p:cNvGrpSpPr>
                <a:grpSpLocks/>
              </p:cNvGrpSpPr>
              <p:nvPr/>
            </p:nvGrpSpPr>
            <p:grpSpPr bwMode="auto">
              <a:xfrm>
                <a:off x="1736090" y="2893762"/>
                <a:ext cx="565150" cy="292100"/>
                <a:chOff x="1871277" y="1576300"/>
                <a:chExt cx="1128371" cy="437861"/>
              </a:xfrm>
            </p:grpSpPr>
            <p:sp>
              <p:nvSpPr>
                <p:cNvPr id="262" name="Oval 261"/>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3" name="Rectangle 262"/>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4" name="Oval 263"/>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65" name="Freeform 264"/>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6" name="Freeform 265"/>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7" name="Freeform 266"/>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8" name="Freeform 267"/>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9" name="Straight Connector 268"/>
                <p:cNvCxnSpPr>
                  <a:endCxn id="264"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59" name="Group 258"/>
              <p:cNvGrpSpPr/>
              <p:nvPr/>
            </p:nvGrpSpPr>
            <p:grpSpPr>
              <a:xfrm>
                <a:off x="1844715" y="2907714"/>
                <a:ext cx="356365" cy="399358"/>
                <a:chOff x="741398" y="1743005"/>
                <a:chExt cx="356365" cy="399358"/>
              </a:xfrm>
            </p:grpSpPr>
            <p:sp>
              <p:nvSpPr>
                <p:cNvPr id="260" name="Oval 259"/>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1" name="TextBox 260"/>
                <p:cNvSpPr txBox="1"/>
                <p:nvPr/>
              </p:nvSpPr>
              <p:spPr>
                <a:xfrm>
                  <a:off x="783895" y="1743005"/>
                  <a:ext cx="288887" cy="399358"/>
                </a:xfrm>
                <a:prstGeom prst="rect">
                  <a:avLst/>
                </a:prstGeom>
                <a:noFill/>
              </p:spPr>
              <p:txBody>
                <a:bodyPr wrap="none" rtlCol="0">
                  <a:spAutoFit/>
                </a:bodyPr>
                <a:lstStyle/>
                <a:p>
                  <a:r>
                    <a:rPr lang="en-US" sz="2400" dirty="0"/>
                    <a:t>v</a:t>
                  </a:r>
                </a:p>
              </p:txBody>
            </p:sp>
          </p:grpSp>
        </p:grpSp>
        <p:grpSp>
          <p:nvGrpSpPr>
            <p:cNvPr id="188" name="Group 187"/>
            <p:cNvGrpSpPr/>
            <p:nvPr/>
          </p:nvGrpSpPr>
          <p:grpSpPr>
            <a:xfrm>
              <a:off x="4888811" y="1979830"/>
              <a:ext cx="687402" cy="480963"/>
              <a:chOff x="1736090" y="2893762"/>
              <a:chExt cx="565150" cy="347726"/>
            </a:xfrm>
          </p:grpSpPr>
          <p:grpSp>
            <p:nvGrpSpPr>
              <p:cNvPr id="245" name="Group 327"/>
              <p:cNvGrpSpPr>
                <a:grpSpLocks/>
              </p:cNvGrpSpPr>
              <p:nvPr/>
            </p:nvGrpSpPr>
            <p:grpSpPr bwMode="auto">
              <a:xfrm>
                <a:off x="1736090" y="2893762"/>
                <a:ext cx="565150" cy="292100"/>
                <a:chOff x="1871277" y="1576300"/>
                <a:chExt cx="1128371" cy="437861"/>
              </a:xfrm>
            </p:grpSpPr>
            <p:sp>
              <p:nvSpPr>
                <p:cNvPr id="249" name="Oval 24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0" name="Rectangle 24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1" name="Oval 25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52" name="Freeform 25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3" name="Freeform 25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4" name="Freeform 25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5" name="Freeform 25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6" name="Straight Connector 255"/>
                <p:cNvCxnSpPr>
                  <a:endCxn id="25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6" name="Group 245"/>
              <p:cNvGrpSpPr/>
              <p:nvPr/>
            </p:nvGrpSpPr>
            <p:grpSpPr>
              <a:xfrm>
                <a:off x="1844715" y="2907714"/>
                <a:ext cx="378664" cy="333774"/>
                <a:chOff x="741398" y="1743005"/>
                <a:chExt cx="378664" cy="333774"/>
              </a:xfrm>
            </p:grpSpPr>
            <p:sp>
              <p:nvSpPr>
                <p:cNvPr id="247" name="Oval 246"/>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8" name="TextBox 247"/>
                <p:cNvSpPr txBox="1"/>
                <p:nvPr/>
              </p:nvSpPr>
              <p:spPr>
                <a:xfrm>
                  <a:off x="767915" y="1743005"/>
                  <a:ext cx="352147" cy="333774"/>
                </a:xfrm>
                <a:prstGeom prst="rect">
                  <a:avLst/>
                </a:prstGeom>
                <a:noFill/>
              </p:spPr>
              <p:txBody>
                <a:bodyPr wrap="none" rtlCol="0">
                  <a:spAutoFit/>
                </a:bodyPr>
                <a:lstStyle/>
                <a:p>
                  <a:r>
                    <a:rPr lang="en-US" sz="2400" dirty="0"/>
                    <a:t>w</a:t>
                  </a:r>
                </a:p>
              </p:txBody>
            </p:sp>
          </p:grpSp>
        </p:grpSp>
        <p:grpSp>
          <p:nvGrpSpPr>
            <p:cNvPr id="189" name="Group 188"/>
            <p:cNvGrpSpPr/>
            <p:nvPr/>
          </p:nvGrpSpPr>
          <p:grpSpPr>
            <a:xfrm>
              <a:off x="2206359" y="2517647"/>
              <a:ext cx="687402" cy="480963"/>
              <a:chOff x="1736090" y="2893762"/>
              <a:chExt cx="565150" cy="347726"/>
            </a:xfrm>
          </p:grpSpPr>
          <p:grpSp>
            <p:nvGrpSpPr>
              <p:cNvPr id="232" name="Group 327"/>
              <p:cNvGrpSpPr>
                <a:grpSpLocks/>
              </p:cNvGrpSpPr>
              <p:nvPr/>
            </p:nvGrpSpPr>
            <p:grpSpPr bwMode="auto">
              <a:xfrm>
                <a:off x="1736090" y="2893762"/>
                <a:ext cx="565150" cy="292100"/>
                <a:chOff x="1871277" y="1576300"/>
                <a:chExt cx="1128371" cy="437861"/>
              </a:xfrm>
            </p:grpSpPr>
            <p:sp>
              <p:nvSpPr>
                <p:cNvPr id="236" name="Oval 235"/>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7" name="Rectangle 236"/>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8" name="Oval 237"/>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39" name="Freeform 238"/>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Freeform 239"/>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Freeform 240"/>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Freeform 241"/>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Connector 242"/>
                <p:cNvCxnSpPr>
                  <a:endCxn id="238"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33" name="Group 232"/>
              <p:cNvGrpSpPr/>
              <p:nvPr/>
            </p:nvGrpSpPr>
            <p:grpSpPr>
              <a:xfrm>
                <a:off x="1844715" y="2907714"/>
                <a:ext cx="356365" cy="333774"/>
                <a:chOff x="741398" y="1743005"/>
                <a:chExt cx="356365" cy="333774"/>
              </a:xfrm>
            </p:grpSpPr>
            <p:sp>
              <p:nvSpPr>
                <p:cNvPr id="234" name="Oval 233"/>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5" name="TextBox 234"/>
                <p:cNvSpPr txBox="1"/>
                <p:nvPr/>
              </p:nvSpPr>
              <p:spPr>
                <a:xfrm>
                  <a:off x="783895" y="1743005"/>
                  <a:ext cx="292553" cy="333774"/>
                </a:xfrm>
                <a:prstGeom prst="rect">
                  <a:avLst/>
                </a:prstGeom>
                <a:noFill/>
              </p:spPr>
              <p:txBody>
                <a:bodyPr wrap="none" rtlCol="0">
                  <a:spAutoFit/>
                </a:bodyPr>
                <a:lstStyle/>
                <a:p>
                  <a:r>
                    <a:rPr lang="en-US" sz="2400" dirty="0"/>
                    <a:t>u</a:t>
                  </a:r>
                </a:p>
              </p:txBody>
            </p:sp>
          </p:grpSp>
        </p:grpSp>
        <p:grpSp>
          <p:nvGrpSpPr>
            <p:cNvPr id="190" name="Group 189"/>
            <p:cNvGrpSpPr/>
            <p:nvPr/>
          </p:nvGrpSpPr>
          <p:grpSpPr>
            <a:xfrm>
              <a:off x="6285253" y="2579331"/>
              <a:ext cx="687402" cy="480963"/>
              <a:chOff x="1736090" y="2893762"/>
              <a:chExt cx="565150" cy="347726"/>
            </a:xfrm>
          </p:grpSpPr>
          <p:grpSp>
            <p:nvGrpSpPr>
              <p:cNvPr id="219" name="Group 327"/>
              <p:cNvGrpSpPr>
                <a:grpSpLocks/>
              </p:cNvGrpSpPr>
              <p:nvPr/>
            </p:nvGrpSpPr>
            <p:grpSpPr bwMode="auto">
              <a:xfrm>
                <a:off x="1736090" y="2893762"/>
                <a:ext cx="565150" cy="292100"/>
                <a:chOff x="1871277" y="1576300"/>
                <a:chExt cx="1128371" cy="437861"/>
              </a:xfrm>
            </p:grpSpPr>
            <p:sp>
              <p:nvSpPr>
                <p:cNvPr id="223" name="Oval 222"/>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4" name="Rectangle 223"/>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5" name="Oval 224"/>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26" name="Freeform 225"/>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7" name="Freeform 226"/>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8" name="Freeform 227"/>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9" name="Freeform 228"/>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30" name="Straight Connector 229"/>
                <p:cNvCxnSpPr>
                  <a:endCxn id="225"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20" name="Group 219"/>
              <p:cNvGrpSpPr/>
              <p:nvPr/>
            </p:nvGrpSpPr>
            <p:grpSpPr>
              <a:xfrm>
                <a:off x="1844715" y="2907714"/>
                <a:ext cx="356365" cy="333774"/>
                <a:chOff x="741398" y="1743005"/>
                <a:chExt cx="356365" cy="333774"/>
              </a:xfrm>
            </p:grpSpPr>
            <p:sp>
              <p:nvSpPr>
                <p:cNvPr id="221" name="Oval 220"/>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TextBox 221"/>
                <p:cNvSpPr txBox="1"/>
                <p:nvPr/>
              </p:nvSpPr>
              <p:spPr>
                <a:xfrm>
                  <a:off x="783895" y="1743005"/>
                  <a:ext cx="278343" cy="333774"/>
                </a:xfrm>
                <a:prstGeom prst="rect">
                  <a:avLst/>
                </a:prstGeom>
                <a:noFill/>
              </p:spPr>
              <p:txBody>
                <a:bodyPr wrap="none" rtlCol="0">
                  <a:spAutoFit/>
                </a:bodyPr>
                <a:lstStyle/>
                <a:p>
                  <a:r>
                    <a:rPr lang="en-US" sz="2400" dirty="0"/>
                    <a:t>z</a:t>
                  </a:r>
                </a:p>
              </p:txBody>
            </p:sp>
          </p:grpSp>
        </p:grpSp>
        <p:grpSp>
          <p:nvGrpSpPr>
            <p:cNvPr id="191" name="Group 190"/>
            <p:cNvGrpSpPr/>
            <p:nvPr/>
          </p:nvGrpSpPr>
          <p:grpSpPr>
            <a:xfrm>
              <a:off x="4927962" y="3152913"/>
              <a:ext cx="687402" cy="480963"/>
              <a:chOff x="1736090" y="2893762"/>
              <a:chExt cx="565150" cy="347726"/>
            </a:xfrm>
          </p:grpSpPr>
          <p:grpSp>
            <p:nvGrpSpPr>
              <p:cNvPr id="206" name="Group 327"/>
              <p:cNvGrpSpPr>
                <a:grpSpLocks/>
              </p:cNvGrpSpPr>
              <p:nvPr/>
            </p:nvGrpSpPr>
            <p:grpSpPr bwMode="auto">
              <a:xfrm>
                <a:off x="1736090" y="2893762"/>
                <a:ext cx="565150" cy="292100"/>
                <a:chOff x="1871277" y="1576300"/>
                <a:chExt cx="1128371" cy="437861"/>
              </a:xfrm>
            </p:grpSpPr>
            <p:sp>
              <p:nvSpPr>
                <p:cNvPr id="210" name="Oval 209"/>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1" name="Rectangle 210"/>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2" name="Oval 211"/>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13" name="Freeform 212"/>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4" name="Freeform 213"/>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5" name="Freeform 214"/>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6" name="Freeform 215"/>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17" name="Straight Connector 216"/>
                <p:cNvCxnSpPr>
                  <a:endCxn id="212"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07" name="Group 206"/>
              <p:cNvGrpSpPr/>
              <p:nvPr/>
            </p:nvGrpSpPr>
            <p:grpSpPr>
              <a:xfrm>
                <a:off x="1844715" y="2907714"/>
                <a:ext cx="356365" cy="333774"/>
                <a:chOff x="741398" y="1743005"/>
                <a:chExt cx="356365" cy="333774"/>
              </a:xfrm>
            </p:grpSpPr>
            <p:sp>
              <p:nvSpPr>
                <p:cNvPr id="208" name="Oval 207"/>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9" name="TextBox 208"/>
                <p:cNvSpPr txBox="1"/>
                <p:nvPr/>
              </p:nvSpPr>
              <p:spPr>
                <a:xfrm>
                  <a:off x="783895" y="1743005"/>
                  <a:ext cx="278343" cy="333774"/>
                </a:xfrm>
                <a:prstGeom prst="rect">
                  <a:avLst/>
                </a:prstGeom>
                <a:noFill/>
              </p:spPr>
              <p:txBody>
                <a:bodyPr wrap="none" rtlCol="0">
                  <a:spAutoFit/>
                </a:bodyPr>
                <a:lstStyle/>
                <a:p>
                  <a:r>
                    <a:rPr lang="en-US" sz="2400" dirty="0"/>
                    <a:t>y</a:t>
                  </a:r>
                </a:p>
              </p:txBody>
            </p:sp>
          </p:grpSp>
        </p:grpSp>
        <p:grpSp>
          <p:nvGrpSpPr>
            <p:cNvPr id="192" name="Group 191"/>
            <p:cNvGrpSpPr/>
            <p:nvPr/>
          </p:nvGrpSpPr>
          <p:grpSpPr>
            <a:xfrm>
              <a:off x="3337414" y="3136841"/>
              <a:ext cx="687402" cy="480963"/>
              <a:chOff x="1736090" y="2893762"/>
              <a:chExt cx="565150" cy="347726"/>
            </a:xfrm>
          </p:grpSpPr>
          <p:grpSp>
            <p:nvGrpSpPr>
              <p:cNvPr id="193" name="Group 327"/>
              <p:cNvGrpSpPr>
                <a:grpSpLocks/>
              </p:cNvGrpSpPr>
              <p:nvPr/>
            </p:nvGrpSpPr>
            <p:grpSpPr bwMode="auto">
              <a:xfrm>
                <a:off x="1736090" y="2893762"/>
                <a:ext cx="565150" cy="292100"/>
                <a:chOff x="1871277" y="1576300"/>
                <a:chExt cx="1128371" cy="437861"/>
              </a:xfrm>
            </p:grpSpPr>
            <p:sp>
              <p:nvSpPr>
                <p:cNvPr id="197" name="Oval 196"/>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98" name="Rectangle 19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9" name="Oval 198"/>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200" name="Freeform 19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1" name="Freeform 200"/>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2" name="Freeform 201"/>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3" name="Freeform 202"/>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04" name="Straight Connector 203"/>
                <p:cNvCxnSpPr>
                  <a:endCxn id="199"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94" name="Group 193"/>
              <p:cNvGrpSpPr/>
              <p:nvPr/>
            </p:nvGrpSpPr>
            <p:grpSpPr>
              <a:xfrm>
                <a:off x="1844715" y="2907714"/>
                <a:ext cx="356365" cy="333774"/>
                <a:chOff x="741398" y="1743005"/>
                <a:chExt cx="356365" cy="333774"/>
              </a:xfrm>
            </p:grpSpPr>
            <p:sp>
              <p:nvSpPr>
                <p:cNvPr id="195" name="Oval 194"/>
                <p:cNvSpPr/>
                <p:nvPr/>
              </p:nvSpPr>
              <p:spPr bwMode="auto">
                <a:xfrm>
                  <a:off x="741398" y="1850752"/>
                  <a:ext cx="356365" cy="168450"/>
                </a:xfrm>
                <a:prstGeom prst="ellipse">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TextBox 195"/>
                <p:cNvSpPr txBox="1"/>
                <p:nvPr/>
              </p:nvSpPr>
              <p:spPr>
                <a:xfrm>
                  <a:off x="783895" y="1743005"/>
                  <a:ext cx="278343" cy="333774"/>
                </a:xfrm>
                <a:prstGeom prst="rect">
                  <a:avLst/>
                </a:prstGeom>
                <a:noFill/>
              </p:spPr>
              <p:txBody>
                <a:bodyPr wrap="none" rtlCol="0">
                  <a:spAutoFit/>
                </a:bodyPr>
                <a:lstStyle/>
                <a:p>
                  <a:r>
                    <a:rPr lang="en-US" sz="2400" dirty="0"/>
                    <a:t>x</a:t>
                  </a:r>
                </a:p>
              </p:txBody>
            </p:sp>
          </p:grpSp>
        </p:grpSp>
      </p:grpSp>
      <p:grpSp>
        <p:nvGrpSpPr>
          <p:cNvPr id="157" name="Group 156"/>
          <p:cNvGrpSpPr/>
          <p:nvPr/>
        </p:nvGrpSpPr>
        <p:grpSpPr>
          <a:xfrm>
            <a:off x="1824193" y="2137617"/>
            <a:ext cx="1838752" cy="1207922"/>
            <a:chOff x="1800839" y="2199110"/>
            <a:chExt cx="1838752" cy="1207922"/>
          </a:xfrm>
        </p:grpSpPr>
        <p:sp>
          <p:nvSpPr>
            <p:cNvPr id="158" name="Freeform 157"/>
            <p:cNvSpPr/>
            <p:nvPr/>
          </p:nvSpPr>
          <p:spPr>
            <a:xfrm>
              <a:off x="1800839" y="2199110"/>
              <a:ext cx="1838752" cy="549777"/>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Lst>
              <a:ahLst/>
              <a:cxnLst>
                <a:cxn ang="0">
                  <a:pos x="connsiteX0" y="connsiteY0"/>
                </a:cxn>
                <a:cxn ang="0">
                  <a:pos x="connsiteX1" y="connsiteY1"/>
                </a:cxn>
                <a:cxn ang="0">
                  <a:pos x="connsiteX2" y="connsiteY2"/>
                </a:cxn>
              </a:cxnLst>
              <a:rect l="l" t="t" r="r" b="b"/>
              <a:pathLst>
                <a:path w="1802341" h="630627">
                  <a:moveTo>
                    <a:pt x="0" y="630627"/>
                  </a:moveTo>
                  <a:lnTo>
                    <a:pt x="818495" y="611670"/>
                  </a:lnTo>
                  <a:lnTo>
                    <a:pt x="1802341" y="0"/>
                  </a:lnTo>
                </a:path>
              </a:pathLst>
            </a:custGeom>
            <a:ln w="50800" cmpd="sng">
              <a:solidFill>
                <a:srgbClr val="CC0000"/>
              </a:solidFill>
              <a:tailEnd type="triangle"/>
            </a:ln>
          </p:spPr>
          <p:txBody>
            <a:bodyPr rtlCol="0" anchor="ctr"/>
            <a:lstStyle/>
            <a:p>
              <a:pPr algn="ctr"/>
              <a:endParaRPr lang="en-US"/>
            </a:p>
          </p:txBody>
        </p:sp>
        <p:sp>
          <p:nvSpPr>
            <p:cNvPr id="159" name="Freeform 158"/>
            <p:cNvSpPr/>
            <p:nvPr/>
          </p:nvSpPr>
          <p:spPr>
            <a:xfrm flipV="1">
              <a:off x="1801588" y="2749626"/>
              <a:ext cx="1741891" cy="657406"/>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 name="connsiteX0" fmla="*/ 0 w 1707398"/>
                <a:gd name="connsiteY0" fmla="*/ 754084 h 754084"/>
                <a:gd name="connsiteX1" fmla="*/ 818495 w 1707398"/>
                <a:gd name="connsiteY1" fmla="*/ 735127 h 754084"/>
                <a:gd name="connsiteX2" fmla="*/ 1707398 w 1707398"/>
                <a:gd name="connsiteY2" fmla="*/ 0 h 754084"/>
              </a:gdLst>
              <a:ahLst/>
              <a:cxnLst>
                <a:cxn ang="0">
                  <a:pos x="connsiteX0" y="connsiteY0"/>
                </a:cxn>
                <a:cxn ang="0">
                  <a:pos x="connsiteX1" y="connsiteY1"/>
                </a:cxn>
                <a:cxn ang="0">
                  <a:pos x="connsiteX2" y="connsiteY2"/>
                </a:cxn>
              </a:cxnLst>
              <a:rect l="l" t="t" r="r" b="b"/>
              <a:pathLst>
                <a:path w="1707398" h="754084">
                  <a:moveTo>
                    <a:pt x="0" y="754084"/>
                  </a:moveTo>
                  <a:lnTo>
                    <a:pt x="818495" y="735127"/>
                  </a:lnTo>
                  <a:lnTo>
                    <a:pt x="1707398" y="0"/>
                  </a:lnTo>
                </a:path>
              </a:pathLst>
            </a:custGeom>
            <a:ln w="50800" cmpd="sng">
              <a:solidFill>
                <a:srgbClr val="CC0000"/>
              </a:solidFill>
              <a:tailEnd type="triangle"/>
            </a:ln>
          </p:spPr>
          <p:txBody>
            <a:bodyPr rtlCol="0" anchor="ctr"/>
            <a:lstStyle/>
            <a:p>
              <a:pPr algn="ctr"/>
              <a:endParaRPr lang="en-US"/>
            </a:p>
          </p:txBody>
        </p:sp>
      </p:grpSp>
    </p:spTree>
    <p:extLst>
      <p:ext uri="{BB962C8B-B14F-4D97-AF65-F5344CB8AC3E}">
        <p14:creationId xmlns:p14="http://schemas.microsoft.com/office/powerpoint/2010/main" val="12726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dissolve">
                                      <p:cBhvr>
                                        <p:cTn id="1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612"/>
          <p:cNvGrpSpPr>
            <a:grpSpLocks/>
          </p:cNvGrpSpPr>
          <p:nvPr/>
        </p:nvGrpSpPr>
        <p:grpSpPr bwMode="auto">
          <a:xfrm flipH="1">
            <a:off x="943464" y="2441244"/>
            <a:ext cx="855053" cy="655887"/>
            <a:chOff x="2839" y="3501"/>
            <a:chExt cx="755" cy="803"/>
          </a:xfrm>
        </p:grpSpPr>
        <p:pic>
          <p:nvPicPr>
            <p:cNvPr id="119" name="Picture 1613" descr="desktop_computer_stylized_medium"/>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120835" name="Picture 75"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487" y="847725"/>
            <a:ext cx="6263659" cy="194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40" name="Freeform 3"/>
          <p:cNvSpPr>
            <a:spLocks/>
          </p:cNvSpPr>
          <p:nvPr/>
        </p:nvSpPr>
        <p:spPr bwMode="auto">
          <a:xfrm>
            <a:off x="2066227" y="1330694"/>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0841" name="Freeform 4"/>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47" name="Oval 10"/>
          <p:cNvSpPr>
            <a:spLocks noChangeArrowheads="1"/>
          </p:cNvSpPr>
          <p:nvPr/>
        </p:nvSpPr>
        <p:spPr bwMode="auto">
          <a:xfrm>
            <a:off x="3323170" y="3340569"/>
            <a:ext cx="715315" cy="1382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48" name="Line 11"/>
          <p:cNvSpPr>
            <a:spLocks noChangeShapeType="1"/>
          </p:cNvSpPr>
          <p:nvPr/>
        </p:nvSpPr>
        <p:spPr bwMode="auto">
          <a:xfrm>
            <a:off x="3323170" y="3328626"/>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9" name="Line 12"/>
          <p:cNvSpPr>
            <a:spLocks noChangeShapeType="1"/>
          </p:cNvSpPr>
          <p:nvPr/>
        </p:nvSpPr>
        <p:spPr bwMode="auto">
          <a:xfrm>
            <a:off x="4038485" y="3328626"/>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50" name="Rectangle 13"/>
          <p:cNvSpPr>
            <a:spLocks noChangeArrowheads="1"/>
          </p:cNvSpPr>
          <p:nvPr/>
        </p:nvSpPr>
        <p:spPr bwMode="auto">
          <a:xfrm>
            <a:off x="3323170" y="3328626"/>
            <a:ext cx="708459" cy="836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51" name="Oval 14"/>
          <p:cNvSpPr>
            <a:spLocks noChangeArrowheads="1"/>
          </p:cNvSpPr>
          <p:nvPr/>
        </p:nvSpPr>
        <p:spPr bwMode="auto">
          <a:xfrm>
            <a:off x="3316314" y="3227962"/>
            <a:ext cx="715315" cy="16208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2" name="Oval 15"/>
          <p:cNvSpPr>
            <a:spLocks noChangeArrowheads="1"/>
          </p:cNvSpPr>
          <p:nvPr/>
        </p:nvSpPr>
        <p:spPr bwMode="auto">
          <a:xfrm>
            <a:off x="3314029" y="2163308"/>
            <a:ext cx="715315" cy="1382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3" name="Line 16"/>
          <p:cNvSpPr>
            <a:spLocks noChangeShapeType="1"/>
          </p:cNvSpPr>
          <p:nvPr/>
        </p:nvSpPr>
        <p:spPr bwMode="auto">
          <a:xfrm>
            <a:off x="3314029" y="2151365"/>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54" name="Line 17"/>
          <p:cNvSpPr>
            <a:spLocks noChangeShapeType="1"/>
          </p:cNvSpPr>
          <p:nvPr/>
        </p:nvSpPr>
        <p:spPr bwMode="auto">
          <a:xfrm>
            <a:off x="4029344" y="2151365"/>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55" name="Rectangle 18"/>
          <p:cNvSpPr>
            <a:spLocks noChangeArrowheads="1"/>
          </p:cNvSpPr>
          <p:nvPr/>
        </p:nvSpPr>
        <p:spPr bwMode="auto">
          <a:xfrm>
            <a:off x="3314029" y="2151365"/>
            <a:ext cx="708459" cy="836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56" name="Oval 19"/>
          <p:cNvSpPr>
            <a:spLocks noChangeArrowheads="1"/>
          </p:cNvSpPr>
          <p:nvPr/>
        </p:nvSpPr>
        <p:spPr bwMode="auto">
          <a:xfrm>
            <a:off x="3307173" y="2050700"/>
            <a:ext cx="715315" cy="16208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7" name="Oval 20"/>
          <p:cNvSpPr>
            <a:spLocks noChangeArrowheads="1"/>
          </p:cNvSpPr>
          <p:nvPr/>
        </p:nvSpPr>
        <p:spPr bwMode="auto">
          <a:xfrm>
            <a:off x="4874924" y="2156483"/>
            <a:ext cx="713030" cy="1382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58" name="Line 21"/>
          <p:cNvSpPr>
            <a:spLocks noChangeShapeType="1"/>
          </p:cNvSpPr>
          <p:nvPr/>
        </p:nvSpPr>
        <p:spPr bwMode="auto">
          <a:xfrm>
            <a:off x="4874924" y="2144540"/>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59" name="Line 22"/>
          <p:cNvSpPr>
            <a:spLocks noChangeShapeType="1"/>
          </p:cNvSpPr>
          <p:nvPr/>
        </p:nvSpPr>
        <p:spPr bwMode="auto">
          <a:xfrm>
            <a:off x="5587954" y="2144540"/>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60" name="Rectangle 23"/>
          <p:cNvSpPr>
            <a:spLocks noChangeArrowheads="1"/>
          </p:cNvSpPr>
          <p:nvPr/>
        </p:nvSpPr>
        <p:spPr bwMode="auto">
          <a:xfrm>
            <a:off x="4874924" y="2144540"/>
            <a:ext cx="706174" cy="836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61" name="Oval 24"/>
          <p:cNvSpPr>
            <a:spLocks noChangeArrowheads="1"/>
          </p:cNvSpPr>
          <p:nvPr/>
        </p:nvSpPr>
        <p:spPr bwMode="auto">
          <a:xfrm>
            <a:off x="4881780" y="2048994"/>
            <a:ext cx="713030" cy="16208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2" name="Oval 25"/>
          <p:cNvSpPr>
            <a:spLocks noChangeArrowheads="1"/>
          </p:cNvSpPr>
          <p:nvPr/>
        </p:nvSpPr>
        <p:spPr bwMode="auto">
          <a:xfrm>
            <a:off x="4897778" y="3335451"/>
            <a:ext cx="715315" cy="1382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3" name="Line 26"/>
          <p:cNvSpPr>
            <a:spLocks noChangeShapeType="1"/>
          </p:cNvSpPr>
          <p:nvPr/>
        </p:nvSpPr>
        <p:spPr bwMode="auto">
          <a:xfrm>
            <a:off x="4897778" y="3323508"/>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64" name="Line 27"/>
          <p:cNvSpPr>
            <a:spLocks noChangeShapeType="1"/>
          </p:cNvSpPr>
          <p:nvPr/>
        </p:nvSpPr>
        <p:spPr bwMode="auto">
          <a:xfrm>
            <a:off x="5613093" y="3323508"/>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65" name="Rectangle 28"/>
          <p:cNvSpPr>
            <a:spLocks noChangeArrowheads="1"/>
          </p:cNvSpPr>
          <p:nvPr/>
        </p:nvSpPr>
        <p:spPr bwMode="auto">
          <a:xfrm>
            <a:off x="4897778" y="3323508"/>
            <a:ext cx="708459" cy="836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66" name="Oval 29"/>
          <p:cNvSpPr>
            <a:spLocks noChangeArrowheads="1"/>
          </p:cNvSpPr>
          <p:nvPr/>
        </p:nvSpPr>
        <p:spPr bwMode="auto">
          <a:xfrm>
            <a:off x="4890922" y="3222843"/>
            <a:ext cx="715315" cy="16208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7" name="Oval 30"/>
          <p:cNvSpPr>
            <a:spLocks noChangeArrowheads="1"/>
          </p:cNvSpPr>
          <p:nvPr/>
        </p:nvSpPr>
        <p:spPr bwMode="auto">
          <a:xfrm>
            <a:off x="6189001" y="2753645"/>
            <a:ext cx="715315" cy="1382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68" name="Line 31"/>
          <p:cNvSpPr>
            <a:spLocks noChangeShapeType="1"/>
          </p:cNvSpPr>
          <p:nvPr/>
        </p:nvSpPr>
        <p:spPr bwMode="auto">
          <a:xfrm>
            <a:off x="6189001" y="2741702"/>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69" name="Line 32"/>
          <p:cNvSpPr>
            <a:spLocks noChangeShapeType="1"/>
          </p:cNvSpPr>
          <p:nvPr/>
        </p:nvSpPr>
        <p:spPr bwMode="auto">
          <a:xfrm>
            <a:off x="6904316" y="2741702"/>
            <a:ext cx="0" cy="8530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70" name="Rectangle 33"/>
          <p:cNvSpPr>
            <a:spLocks noChangeArrowheads="1"/>
          </p:cNvSpPr>
          <p:nvPr/>
        </p:nvSpPr>
        <p:spPr bwMode="auto">
          <a:xfrm>
            <a:off x="6189001" y="2741702"/>
            <a:ext cx="708459" cy="836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sz="2400"/>
          </a:p>
        </p:txBody>
      </p:sp>
      <p:sp>
        <p:nvSpPr>
          <p:cNvPr id="120871" name="Oval 34"/>
          <p:cNvSpPr>
            <a:spLocks noChangeArrowheads="1"/>
          </p:cNvSpPr>
          <p:nvPr/>
        </p:nvSpPr>
        <p:spPr bwMode="auto">
          <a:xfrm>
            <a:off x="6182145" y="2641037"/>
            <a:ext cx="715315" cy="16208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0872" name="Freeform 35"/>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3" name="Freeform 36"/>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4" name="Freeform 37"/>
          <p:cNvSpPr>
            <a:spLocks/>
          </p:cNvSpPr>
          <p:nvPr/>
        </p:nvSpPr>
        <p:spPr bwMode="auto">
          <a:xfrm>
            <a:off x="4047627" y="2298096"/>
            <a:ext cx="1151817" cy="1023706"/>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5" name="Freeform 38"/>
          <p:cNvSpPr>
            <a:spLocks/>
          </p:cNvSpPr>
          <p:nvPr/>
        </p:nvSpPr>
        <p:spPr bwMode="auto">
          <a:xfrm>
            <a:off x="5617663" y="2891845"/>
            <a:ext cx="836439" cy="460668"/>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6" name="Freeform 39"/>
          <p:cNvSpPr>
            <a:spLocks/>
          </p:cNvSpPr>
          <p:nvPr/>
        </p:nvSpPr>
        <p:spPr bwMode="auto">
          <a:xfrm>
            <a:off x="4061339" y="3372987"/>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7" name="Freeform 40"/>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8" name="Freeform 41"/>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79" name="Freeform 42"/>
          <p:cNvSpPr>
            <a:spLocks/>
          </p:cNvSpPr>
          <p:nvPr/>
        </p:nvSpPr>
        <p:spPr bwMode="auto">
          <a:xfrm>
            <a:off x="5590239" y="2190607"/>
            <a:ext cx="904999" cy="455549"/>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0880" name="Freeform 43"/>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20882" name="Group 47"/>
          <p:cNvGrpSpPr>
            <a:grpSpLocks/>
          </p:cNvGrpSpPr>
          <p:nvPr/>
        </p:nvGrpSpPr>
        <p:grpSpPr bwMode="auto">
          <a:xfrm>
            <a:off x="5034899" y="3134122"/>
            <a:ext cx="447929" cy="426544"/>
            <a:chOff x="2958" y="2425"/>
            <a:chExt cx="199" cy="250"/>
          </a:xfrm>
        </p:grpSpPr>
        <p:sp>
          <p:nvSpPr>
            <p:cNvPr id="120905" name="Rectangle 48"/>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0906" name="Text Box 49"/>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y</a:t>
              </a:r>
              <a:endParaRPr lang="en-US"/>
            </a:p>
          </p:txBody>
        </p:sp>
      </p:grpSp>
      <p:grpSp>
        <p:nvGrpSpPr>
          <p:cNvPr id="120883" name="Group 50"/>
          <p:cNvGrpSpPr>
            <a:grpSpLocks/>
          </p:cNvGrpSpPr>
          <p:nvPr/>
        </p:nvGrpSpPr>
        <p:grpSpPr bwMode="auto">
          <a:xfrm>
            <a:off x="3460291" y="3077818"/>
            <a:ext cx="484495" cy="491379"/>
            <a:chOff x="2951" y="2395"/>
            <a:chExt cx="213" cy="288"/>
          </a:xfrm>
        </p:grpSpPr>
        <p:sp>
          <p:nvSpPr>
            <p:cNvPr id="120903" name="Rectangle 51"/>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0904" name="Text Box 52"/>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t>x</a:t>
              </a:r>
            </a:p>
          </p:txBody>
        </p:sp>
      </p:grpSp>
      <p:grpSp>
        <p:nvGrpSpPr>
          <p:cNvPr id="120884" name="Group 53"/>
          <p:cNvGrpSpPr>
            <a:grpSpLocks/>
          </p:cNvGrpSpPr>
          <p:nvPr/>
        </p:nvGrpSpPr>
        <p:grpSpPr bwMode="auto">
          <a:xfrm>
            <a:off x="4982336" y="1956861"/>
            <a:ext cx="530202" cy="426544"/>
            <a:chOff x="2941" y="2425"/>
            <a:chExt cx="235" cy="250"/>
          </a:xfrm>
        </p:grpSpPr>
        <p:sp>
          <p:nvSpPr>
            <p:cNvPr id="120901" name="Rectangle 54"/>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0902" name="Text Box 55"/>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w</a:t>
              </a:r>
              <a:endParaRPr lang="en-US"/>
            </a:p>
          </p:txBody>
        </p:sp>
      </p:grpSp>
      <p:grpSp>
        <p:nvGrpSpPr>
          <p:cNvPr id="120885" name="Group 56"/>
          <p:cNvGrpSpPr>
            <a:grpSpLocks/>
          </p:cNvGrpSpPr>
          <p:nvPr/>
        </p:nvGrpSpPr>
        <p:grpSpPr bwMode="auto">
          <a:xfrm>
            <a:off x="3458006" y="1956861"/>
            <a:ext cx="447929" cy="426544"/>
            <a:chOff x="2958" y="2425"/>
            <a:chExt cx="199" cy="250"/>
          </a:xfrm>
        </p:grpSpPr>
        <p:sp>
          <p:nvSpPr>
            <p:cNvPr id="120899" name="Rectangle 57"/>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0900" name="Text Box 58"/>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00"/>
                <a:t>v</a:t>
              </a:r>
              <a:endParaRPr lang="en-US"/>
            </a:p>
          </p:txBody>
        </p:sp>
      </p:grpSp>
      <p:grpSp>
        <p:nvGrpSpPr>
          <p:cNvPr id="120886" name="Group 59"/>
          <p:cNvGrpSpPr>
            <a:grpSpLocks/>
          </p:cNvGrpSpPr>
          <p:nvPr/>
        </p:nvGrpSpPr>
        <p:grpSpPr bwMode="auto">
          <a:xfrm>
            <a:off x="6323837" y="2499425"/>
            <a:ext cx="484495" cy="491379"/>
            <a:chOff x="2949" y="2395"/>
            <a:chExt cx="214" cy="288"/>
          </a:xfrm>
        </p:grpSpPr>
        <p:sp>
          <p:nvSpPr>
            <p:cNvPr id="120897" name="Rectangle 60"/>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0898" name="Text Box 61"/>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t>z</a:t>
              </a:r>
            </a:p>
          </p:txBody>
        </p:sp>
      </p:grpSp>
      <p:sp>
        <p:nvSpPr>
          <p:cNvPr id="120887" name="Text Box 62"/>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8" name="Text Box 63"/>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89" name="Text Box 64"/>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0" name="Text Box 65"/>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1" name="Text Box 66"/>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2" name="Text Box 67"/>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1</a:t>
            </a:r>
            <a:endParaRPr lang="en-US"/>
          </a:p>
        </p:txBody>
      </p:sp>
      <p:sp>
        <p:nvSpPr>
          <p:cNvPr id="120893" name="Text Box 68"/>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2</a:t>
            </a:r>
            <a:endParaRPr lang="en-US"/>
          </a:p>
        </p:txBody>
      </p:sp>
      <p:sp>
        <p:nvSpPr>
          <p:cNvPr id="120894" name="Text Box 69"/>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120895" name="Text Box 70"/>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3</a:t>
            </a:r>
            <a:endParaRPr lang="en-US"/>
          </a:p>
        </p:txBody>
      </p:sp>
      <p:sp>
        <p:nvSpPr>
          <p:cNvPr id="120896" name="Text Box 71"/>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a:t>5</a:t>
            </a:r>
            <a:endParaRPr lang="en-US"/>
          </a:p>
        </p:txBody>
      </p:sp>
      <p:sp>
        <p:nvSpPr>
          <p:cNvPr id="75783" name="Rectangle 73"/>
          <p:cNvSpPr>
            <a:spLocks noGrp="1" noChangeArrowheads="1"/>
          </p:cNvSpPr>
          <p:nvPr>
            <p:ph type="title"/>
          </p:nvPr>
        </p:nvSpPr>
        <p:spPr>
          <a:xfrm>
            <a:off x="530774" y="170272"/>
            <a:ext cx="7772400" cy="796925"/>
          </a:xfrm>
        </p:spPr>
        <p:txBody>
          <a:bodyPr/>
          <a:lstStyle/>
          <a:p>
            <a:pPr>
              <a:defRPr/>
            </a:pPr>
            <a:r>
              <a:rPr lang="en-US" dirty="0">
                <a:cs typeface="+mj-cs"/>
              </a:rPr>
              <a:t>Traffic engineering: difficult</a:t>
            </a:r>
          </a:p>
        </p:txBody>
      </p:sp>
      <p:grpSp>
        <p:nvGrpSpPr>
          <p:cNvPr id="5" name="Group 4"/>
          <p:cNvGrpSpPr/>
          <p:nvPr/>
        </p:nvGrpSpPr>
        <p:grpSpPr>
          <a:xfrm>
            <a:off x="2096464" y="2397247"/>
            <a:ext cx="978441" cy="597428"/>
            <a:chOff x="4034923" y="3926353"/>
            <a:chExt cx="978441" cy="597428"/>
          </a:xfrm>
        </p:grpSpPr>
        <p:pic>
          <p:nvPicPr>
            <p:cNvPr id="3" name="Picture 2"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87" name="Text Box 46"/>
            <p:cNvSpPr txBox="1">
              <a:spLocks noChangeArrowheads="1"/>
            </p:cNvSpPr>
            <p:nvPr/>
          </p:nvSpPr>
          <p:spPr bwMode="auto">
            <a:xfrm>
              <a:off x="4339956" y="4136876"/>
              <a:ext cx="3130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u</a:t>
              </a:r>
              <a:endParaRPr lang="en-US" dirty="0"/>
            </a:p>
          </p:txBody>
        </p:sp>
      </p:grpSp>
      <p:grpSp>
        <p:nvGrpSpPr>
          <p:cNvPr id="102" name="Group 101"/>
          <p:cNvGrpSpPr/>
          <p:nvPr/>
        </p:nvGrpSpPr>
        <p:grpSpPr>
          <a:xfrm>
            <a:off x="3201386" y="1897890"/>
            <a:ext cx="978441" cy="597428"/>
            <a:chOff x="4034923" y="3926353"/>
            <a:chExt cx="978441" cy="597428"/>
          </a:xfrm>
        </p:grpSpPr>
        <p:pic>
          <p:nvPicPr>
            <p:cNvPr id="103" name="Picture 102"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104" name="Text Box 46"/>
            <p:cNvSpPr txBox="1">
              <a:spLocks noChangeArrowheads="1"/>
            </p:cNvSpPr>
            <p:nvPr/>
          </p:nvSpPr>
          <p:spPr bwMode="auto">
            <a:xfrm>
              <a:off x="4333613" y="4136876"/>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v</a:t>
              </a:r>
              <a:endParaRPr lang="en-US" dirty="0"/>
            </a:p>
          </p:txBody>
        </p:sp>
      </p:grpSp>
      <p:grpSp>
        <p:nvGrpSpPr>
          <p:cNvPr id="105" name="Group 104"/>
          <p:cNvGrpSpPr/>
          <p:nvPr/>
        </p:nvGrpSpPr>
        <p:grpSpPr>
          <a:xfrm>
            <a:off x="3228455" y="3027916"/>
            <a:ext cx="978441" cy="597428"/>
            <a:chOff x="4034923" y="3926353"/>
            <a:chExt cx="978441" cy="597428"/>
          </a:xfrm>
        </p:grpSpPr>
        <p:pic>
          <p:nvPicPr>
            <p:cNvPr id="106" name="Picture 105"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107" name="Text Box 46"/>
            <p:cNvSpPr txBox="1">
              <a:spLocks noChangeArrowheads="1"/>
            </p:cNvSpPr>
            <p:nvPr/>
          </p:nvSpPr>
          <p:spPr bwMode="auto">
            <a:xfrm>
              <a:off x="4346437" y="4136876"/>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x</a:t>
              </a:r>
              <a:endParaRPr lang="en-US" dirty="0"/>
            </a:p>
          </p:txBody>
        </p:sp>
      </p:grpSp>
      <p:grpSp>
        <p:nvGrpSpPr>
          <p:cNvPr id="108" name="Group 107"/>
          <p:cNvGrpSpPr/>
          <p:nvPr/>
        </p:nvGrpSpPr>
        <p:grpSpPr>
          <a:xfrm>
            <a:off x="4759505" y="1885171"/>
            <a:ext cx="978441" cy="597428"/>
            <a:chOff x="4034923" y="3926353"/>
            <a:chExt cx="978441" cy="597428"/>
          </a:xfrm>
        </p:grpSpPr>
        <p:pic>
          <p:nvPicPr>
            <p:cNvPr id="109" name="Picture 108"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110" name="Text Box 46"/>
            <p:cNvSpPr txBox="1">
              <a:spLocks noChangeArrowheads="1"/>
            </p:cNvSpPr>
            <p:nvPr/>
          </p:nvSpPr>
          <p:spPr bwMode="auto">
            <a:xfrm>
              <a:off x="4307965" y="4136876"/>
              <a:ext cx="3770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w</a:t>
              </a:r>
              <a:endParaRPr lang="en-US" dirty="0"/>
            </a:p>
          </p:txBody>
        </p:sp>
      </p:grpSp>
      <p:grpSp>
        <p:nvGrpSpPr>
          <p:cNvPr id="111" name="Group 110"/>
          <p:cNvGrpSpPr/>
          <p:nvPr/>
        </p:nvGrpSpPr>
        <p:grpSpPr>
          <a:xfrm>
            <a:off x="4786573" y="3031908"/>
            <a:ext cx="978441" cy="597428"/>
            <a:chOff x="4034923" y="3926353"/>
            <a:chExt cx="978441" cy="597428"/>
          </a:xfrm>
        </p:grpSpPr>
        <p:pic>
          <p:nvPicPr>
            <p:cNvPr id="112" name="Picture 111"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113" name="Text Box 46"/>
            <p:cNvSpPr txBox="1">
              <a:spLocks noChangeArrowheads="1"/>
            </p:cNvSpPr>
            <p:nvPr/>
          </p:nvSpPr>
          <p:spPr bwMode="auto">
            <a:xfrm>
              <a:off x="4340025" y="4136876"/>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y</a:t>
              </a:r>
              <a:endParaRPr lang="en-US" dirty="0"/>
            </a:p>
          </p:txBody>
        </p:sp>
      </p:grpSp>
      <p:grpSp>
        <p:nvGrpSpPr>
          <p:cNvPr id="114" name="Group 113"/>
          <p:cNvGrpSpPr/>
          <p:nvPr/>
        </p:nvGrpSpPr>
        <p:grpSpPr>
          <a:xfrm>
            <a:off x="6058604" y="2465712"/>
            <a:ext cx="978441" cy="597428"/>
            <a:chOff x="4034923" y="3926353"/>
            <a:chExt cx="978441" cy="597428"/>
          </a:xfrm>
        </p:grpSpPr>
        <p:pic>
          <p:nvPicPr>
            <p:cNvPr id="115" name="Picture 114" descr="rout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34923" y="3926353"/>
              <a:ext cx="978441" cy="597428"/>
            </a:xfrm>
            <a:prstGeom prst="rect">
              <a:avLst/>
            </a:prstGeom>
          </p:spPr>
        </p:pic>
        <p:sp>
          <p:nvSpPr>
            <p:cNvPr id="116" name="Text Box 46"/>
            <p:cNvSpPr txBox="1">
              <a:spLocks noChangeArrowheads="1"/>
            </p:cNvSpPr>
            <p:nvPr/>
          </p:nvSpPr>
          <p:spPr bwMode="auto">
            <a:xfrm>
              <a:off x="4346437" y="4136876"/>
              <a:ext cx="30008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t>z</a:t>
              </a:r>
              <a:endParaRPr lang="en-US" dirty="0"/>
            </a:p>
          </p:txBody>
        </p:sp>
      </p:grpSp>
      <p:grpSp>
        <p:nvGrpSpPr>
          <p:cNvPr id="121" name="Group 1507"/>
          <p:cNvGrpSpPr>
            <a:grpSpLocks/>
          </p:cNvGrpSpPr>
          <p:nvPr/>
        </p:nvGrpSpPr>
        <p:grpSpPr bwMode="auto">
          <a:xfrm>
            <a:off x="7391175" y="2426604"/>
            <a:ext cx="427480" cy="711995"/>
            <a:chOff x="4140" y="429"/>
            <a:chExt cx="1425" cy="2396"/>
          </a:xfrm>
        </p:grpSpPr>
        <p:sp>
          <p:nvSpPr>
            <p:cNvPr id="122" name="Freeform 1508"/>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4" name="Freeform 1510"/>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1511"/>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7" name="Group 1513"/>
            <p:cNvGrpSpPr>
              <a:grpSpLocks/>
            </p:cNvGrpSpPr>
            <p:nvPr/>
          </p:nvGrpSpPr>
          <p:grpSpPr bwMode="auto">
            <a:xfrm>
              <a:off x="4749" y="668"/>
              <a:ext cx="581" cy="145"/>
              <a:chOff x="614" y="2568"/>
              <a:chExt cx="725" cy="139"/>
            </a:xfrm>
          </p:grpSpPr>
          <p:sp>
            <p:nvSpPr>
              <p:cNvPr id="15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 name="Group 1517"/>
            <p:cNvGrpSpPr>
              <a:grpSpLocks/>
            </p:cNvGrpSpPr>
            <p:nvPr/>
          </p:nvGrpSpPr>
          <p:grpSpPr bwMode="auto">
            <a:xfrm>
              <a:off x="4747" y="994"/>
              <a:ext cx="581" cy="134"/>
              <a:chOff x="614" y="2568"/>
              <a:chExt cx="725" cy="139"/>
            </a:xfrm>
          </p:grpSpPr>
          <p:sp>
            <p:nvSpPr>
              <p:cNvPr id="15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32" name="Group 1522"/>
            <p:cNvGrpSpPr>
              <a:grpSpLocks/>
            </p:cNvGrpSpPr>
            <p:nvPr/>
          </p:nvGrpSpPr>
          <p:grpSpPr bwMode="auto">
            <a:xfrm>
              <a:off x="4735" y="1627"/>
              <a:ext cx="582" cy="151"/>
              <a:chOff x="614" y="2568"/>
              <a:chExt cx="725" cy="139"/>
            </a:xfrm>
          </p:grpSpPr>
          <p:sp>
            <p:nvSpPr>
              <p:cNvPr id="14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3" name="Freeform 1525"/>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34" name="Group 1526"/>
            <p:cNvGrpSpPr>
              <a:grpSpLocks/>
            </p:cNvGrpSpPr>
            <p:nvPr/>
          </p:nvGrpSpPr>
          <p:grpSpPr bwMode="auto">
            <a:xfrm>
              <a:off x="4739" y="1327"/>
              <a:ext cx="582" cy="139"/>
              <a:chOff x="614" y="2568"/>
              <a:chExt cx="725" cy="139"/>
            </a:xfrm>
          </p:grpSpPr>
          <p:sp>
            <p:nvSpPr>
              <p:cNvPr id="14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3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36" name="Freeform 1530"/>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7" name="Freeform 1531"/>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9" name="Freeform 1533"/>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4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4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cs typeface="Arial" charset="0"/>
              </a:endParaRPr>
            </a:p>
          </p:txBody>
        </p:sp>
        <p:sp>
          <p:nvSpPr>
            <p:cNvPr id="14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cxnSp>
        <p:nvCxnSpPr>
          <p:cNvPr id="10" name="Straight Connector 9"/>
          <p:cNvCxnSpPr/>
          <p:nvPr/>
        </p:nvCxnSpPr>
        <p:spPr bwMode="auto">
          <a:xfrm>
            <a:off x="1682405" y="2744686"/>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3" name="Straight Connector 162"/>
          <p:cNvCxnSpPr/>
          <p:nvPr/>
        </p:nvCxnSpPr>
        <p:spPr bwMode="auto">
          <a:xfrm>
            <a:off x="6895267" y="2779855"/>
            <a:ext cx="52677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717422" y="4173425"/>
            <a:ext cx="7945563" cy="1569660"/>
          </a:xfrm>
          <a:prstGeom prst="rect">
            <a:avLst/>
          </a:prstGeom>
          <a:noFill/>
        </p:spPr>
        <p:txBody>
          <a:bodyPr wrap="square" rtlCol="0">
            <a:spAutoFit/>
          </a:bodyPr>
          <a:lstStyle/>
          <a:p>
            <a:r>
              <a:rPr lang="en-US" sz="2400" i="1" u="sng" dirty="0">
                <a:solidFill>
                  <a:srgbClr val="000090"/>
                </a:solidFill>
              </a:rPr>
              <a:t>Q: </a:t>
            </a:r>
            <a:r>
              <a:rPr lang="en-US" sz="2400" dirty="0"/>
              <a:t>what if w wants to route blue and red traffic differently?</a:t>
            </a:r>
          </a:p>
          <a:p>
            <a:endParaRPr lang="en-US" sz="2400" dirty="0"/>
          </a:p>
          <a:p>
            <a:r>
              <a:rPr lang="en-US" sz="2400" i="1" u="sng" dirty="0">
                <a:solidFill>
                  <a:srgbClr val="000090"/>
                </a:solidFill>
              </a:rPr>
              <a:t>A: </a:t>
            </a:r>
            <a:r>
              <a:rPr lang="en-US" sz="2400" dirty="0"/>
              <a:t>can’t do it (with destination based forwarding, and LS, DV routing)</a:t>
            </a:r>
          </a:p>
        </p:txBody>
      </p:sp>
      <p:sp>
        <p:nvSpPr>
          <p:cNvPr id="16" name="TextBox 15"/>
          <p:cNvSpPr txBox="1"/>
          <p:nvPr/>
        </p:nvSpPr>
        <p:spPr>
          <a:xfrm>
            <a:off x="7177246" y="0"/>
            <a:ext cx="1966754" cy="400110"/>
          </a:xfrm>
          <a:prstGeom prst="rect">
            <a:avLst/>
          </a:prstGeom>
          <a:noFill/>
        </p:spPr>
        <p:txBody>
          <a:bodyPr wrap="none" rtlCol="0">
            <a:spAutoFit/>
          </a:bodyPr>
          <a:lstStyle/>
          <a:p>
            <a:r>
              <a:rPr lang="en-US" sz="2000" dirty="0"/>
              <a:t>Networking 401</a:t>
            </a:r>
          </a:p>
        </p:txBody>
      </p:sp>
      <p:sp>
        <p:nvSpPr>
          <p:cNvPr id="2" name="Freeform 1"/>
          <p:cNvSpPr/>
          <p:nvPr/>
        </p:nvSpPr>
        <p:spPr>
          <a:xfrm>
            <a:off x="1781883" y="2123278"/>
            <a:ext cx="4644270" cy="644565"/>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 name="connsiteX0" fmla="*/ 0 w 1802341"/>
              <a:gd name="connsiteY0" fmla="*/ 630627 h 630627"/>
              <a:gd name="connsiteX1" fmla="*/ 818495 w 1802341"/>
              <a:gd name="connsiteY1" fmla="*/ 611670 h 630627"/>
              <a:gd name="connsiteX2" fmla="*/ 1337821 w 1802341"/>
              <a:gd name="connsiteY2" fmla="*/ 260949 h 630627"/>
              <a:gd name="connsiteX3" fmla="*/ 1802341 w 1802341"/>
              <a:gd name="connsiteY3" fmla="*/ 0 h 630627"/>
              <a:gd name="connsiteX0" fmla="*/ 0 w 3381711"/>
              <a:gd name="connsiteY0" fmla="*/ 717610 h 717610"/>
              <a:gd name="connsiteX1" fmla="*/ 818495 w 3381711"/>
              <a:gd name="connsiteY1" fmla="*/ 698653 h 717610"/>
              <a:gd name="connsiteX2" fmla="*/ 1337821 w 3381711"/>
              <a:gd name="connsiteY2" fmla="*/ 347932 h 717610"/>
              <a:gd name="connsiteX3" fmla="*/ 3381711 w 3381711"/>
              <a:gd name="connsiteY3" fmla="*/ 0 h 717610"/>
              <a:gd name="connsiteX0" fmla="*/ 0 w 3381711"/>
              <a:gd name="connsiteY0" fmla="*/ 717611 h 717611"/>
              <a:gd name="connsiteX1" fmla="*/ 818495 w 3381711"/>
              <a:gd name="connsiteY1" fmla="*/ 698654 h 717611"/>
              <a:gd name="connsiteX2" fmla="*/ 1765180 w 3381711"/>
              <a:gd name="connsiteY2" fmla="*/ 0 h 717611"/>
              <a:gd name="connsiteX3" fmla="*/ 3381711 w 3381711"/>
              <a:gd name="connsiteY3" fmla="*/ 1 h 717611"/>
              <a:gd name="connsiteX0" fmla="*/ 0 w 3381711"/>
              <a:gd name="connsiteY0" fmla="*/ 739355 h 739355"/>
              <a:gd name="connsiteX1" fmla="*/ 818495 w 3381711"/>
              <a:gd name="connsiteY1" fmla="*/ 720398 h 739355"/>
              <a:gd name="connsiteX2" fmla="*/ 1765180 w 3381711"/>
              <a:gd name="connsiteY2" fmla="*/ 21744 h 739355"/>
              <a:gd name="connsiteX3" fmla="*/ 2935773 w 3381711"/>
              <a:gd name="connsiteY3" fmla="*/ 0 h 739355"/>
              <a:gd name="connsiteX4" fmla="*/ 3381711 w 3381711"/>
              <a:gd name="connsiteY4" fmla="*/ 21745 h 739355"/>
              <a:gd name="connsiteX0" fmla="*/ 0 w 4533723"/>
              <a:gd name="connsiteY0" fmla="*/ 739355 h 739355"/>
              <a:gd name="connsiteX1" fmla="*/ 818495 w 4533723"/>
              <a:gd name="connsiteY1" fmla="*/ 720398 h 739355"/>
              <a:gd name="connsiteX2" fmla="*/ 1765180 w 4533723"/>
              <a:gd name="connsiteY2" fmla="*/ 21744 h 739355"/>
              <a:gd name="connsiteX3" fmla="*/ 2935773 w 4533723"/>
              <a:gd name="connsiteY3" fmla="*/ 0 h 739355"/>
              <a:gd name="connsiteX4" fmla="*/ 4533723 w 4533723"/>
              <a:gd name="connsiteY4" fmla="*/ 674118 h 739355"/>
              <a:gd name="connsiteX0" fmla="*/ 0 w 4533723"/>
              <a:gd name="connsiteY0" fmla="*/ 717611 h 717611"/>
              <a:gd name="connsiteX1" fmla="*/ 818495 w 4533723"/>
              <a:gd name="connsiteY1" fmla="*/ 698654 h 717611"/>
              <a:gd name="connsiteX2" fmla="*/ 1765180 w 4533723"/>
              <a:gd name="connsiteY2" fmla="*/ 0 h 717611"/>
              <a:gd name="connsiteX3" fmla="*/ 3325971 w 4533723"/>
              <a:gd name="connsiteY3" fmla="*/ 1 h 717611"/>
              <a:gd name="connsiteX4" fmla="*/ 4533723 w 4533723"/>
              <a:gd name="connsiteY4" fmla="*/ 652374 h 717611"/>
              <a:gd name="connsiteX0" fmla="*/ 0 w 4533723"/>
              <a:gd name="connsiteY0" fmla="*/ 717610 h 717610"/>
              <a:gd name="connsiteX1" fmla="*/ 818495 w 4533723"/>
              <a:gd name="connsiteY1" fmla="*/ 698653 h 717610"/>
              <a:gd name="connsiteX2" fmla="*/ 1858085 w 4533723"/>
              <a:gd name="connsiteY2" fmla="*/ 21745 h 717610"/>
              <a:gd name="connsiteX3" fmla="*/ 3325971 w 4533723"/>
              <a:gd name="connsiteY3" fmla="*/ 0 h 717610"/>
              <a:gd name="connsiteX4" fmla="*/ 4533723 w 4533723"/>
              <a:gd name="connsiteY4" fmla="*/ 652373 h 717610"/>
              <a:gd name="connsiteX0" fmla="*/ 0 w 4533723"/>
              <a:gd name="connsiteY0" fmla="*/ 739356 h 739356"/>
              <a:gd name="connsiteX1" fmla="*/ 818495 w 4533723"/>
              <a:gd name="connsiteY1" fmla="*/ 720399 h 739356"/>
              <a:gd name="connsiteX2" fmla="*/ 1802342 w 4533723"/>
              <a:gd name="connsiteY2" fmla="*/ 0 h 739356"/>
              <a:gd name="connsiteX3" fmla="*/ 3325971 w 4533723"/>
              <a:gd name="connsiteY3" fmla="*/ 21746 h 739356"/>
              <a:gd name="connsiteX4" fmla="*/ 4533723 w 4533723"/>
              <a:gd name="connsiteY4" fmla="*/ 674119 h 739356"/>
              <a:gd name="connsiteX0" fmla="*/ 0 w 4552304"/>
              <a:gd name="connsiteY0" fmla="*/ 652373 h 720399"/>
              <a:gd name="connsiteX1" fmla="*/ 837076 w 4552304"/>
              <a:gd name="connsiteY1" fmla="*/ 720399 h 720399"/>
              <a:gd name="connsiteX2" fmla="*/ 1820923 w 4552304"/>
              <a:gd name="connsiteY2" fmla="*/ 0 h 720399"/>
              <a:gd name="connsiteX3" fmla="*/ 3344552 w 4552304"/>
              <a:gd name="connsiteY3" fmla="*/ 21746 h 720399"/>
              <a:gd name="connsiteX4" fmla="*/ 4552304 w 4552304"/>
              <a:gd name="connsiteY4" fmla="*/ 674119 h 720399"/>
              <a:gd name="connsiteX0" fmla="*/ 0 w 4552304"/>
              <a:gd name="connsiteY0" fmla="*/ 739355 h 739355"/>
              <a:gd name="connsiteX1" fmla="*/ 837076 w 4552304"/>
              <a:gd name="connsiteY1" fmla="*/ 720399 h 739355"/>
              <a:gd name="connsiteX2" fmla="*/ 1820923 w 4552304"/>
              <a:gd name="connsiteY2" fmla="*/ 0 h 739355"/>
              <a:gd name="connsiteX3" fmla="*/ 3344552 w 4552304"/>
              <a:gd name="connsiteY3" fmla="*/ 21746 h 739355"/>
              <a:gd name="connsiteX4" fmla="*/ 4552304 w 4552304"/>
              <a:gd name="connsiteY4" fmla="*/ 674119 h 73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304" h="739355">
                <a:moveTo>
                  <a:pt x="0" y="739355"/>
                </a:moveTo>
                <a:lnTo>
                  <a:pt x="837076" y="720399"/>
                </a:lnTo>
                <a:lnTo>
                  <a:pt x="1820923" y="0"/>
                </a:lnTo>
                <a:lnTo>
                  <a:pt x="3344552" y="21746"/>
                </a:lnTo>
                <a:lnTo>
                  <a:pt x="4552304" y="674119"/>
                </a:lnTo>
              </a:path>
            </a:pathLst>
          </a:custGeom>
          <a:ln w="76200" cmpd="sng">
            <a:solidFill>
              <a:srgbClr val="CC0000"/>
            </a:solidFill>
            <a:tailEnd type="triangle"/>
          </a:ln>
        </p:spPr>
        <p:txBody>
          <a:bodyPr rtlCol="0" anchor="ctr"/>
          <a:lstStyle/>
          <a:p>
            <a:pPr algn="ctr"/>
            <a:endParaRPr lang="en-US"/>
          </a:p>
        </p:txBody>
      </p:sp>
      <p:sp>
        <p:nvSpPr>
          <p:cNvPr id="154" name="Freeform 153"/>
          <p:cNvSpPr/>
          <p:nvPr/>
        </p:nvSpPr>
        <p:spPr>
          <a:xfrm flipV="1">
            <a:off x="3810198" y="2367837"/>
            <a:ext cx="2747318" cy="1595090"/>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 name="connsiteX0" fmla="*/ 0 w 1707398"/>
              <a:gd name="connsiteY0" fmla="*/ 754084 h 754084"/>
              <a:gd name="connsiteX1" fmla="*/ 818495 w 1707398"/>
              <a:gd name="connsiteY1" fmla="*/ 735127 h 754084"/>
              <a:gd name="connsiteX2" fmla="*/ 1707398 w 1707398"/>
              <a:gd name="connsiteY2" fmla="*/ 0 h 754084"/>
              <a:gd name="connsiteX0" fmla="*/ 0 w 1707398"/>
              <a:gd name="connsiteY0" fmla="*/ 754084 h 754932"/>
              <a:gd name="connsiteX1" fmla="*/ 445208 w 1707398"/>
              <a:gd name="connsiteY1" fmla="*/ 754932 h 754932"/>
              <a:gd name="connsiteX2" fmla="*/ 818495 w 1707398"/>
              <a:gd name="connsiteY2" fmla="*/ 735127 h 754932"/>
              <a:gd name="connsiteX3" fmla="*/ 1707398 w 1707398"/>
              <a:gd name="connsiteY3" fmla="*/ 0 h 754932"/>
              <a:gd name="connsiteX0" fmla="*/ 0 w 1707398"/>
              <a:gd name="connsiteY0" fmla="*/ 754084 h 754932"/>
              <a:gd name="connsiteX1" fmla="*/ 445208 w 1707398"/>
              <a:gd name="connsiteY1" fmla="*/ 754932 h 754932"/>
              <a:gd name="connsiteX2" fmla="*/ 818495 w 1707398"/>
              <a:gd name="connsiteY2" fmla="*/ 735127 h 754932"/>
              <a:gd name="connsiteX3" fmla="*/ 1039794 w 1707398"/>
              <a:gd name="connsiteY3" fmla="*/ 537472 h 754932"/>
              <a:gd name="connsiteX4" fmla="*/ 1707398 w 1707398"/>
              <a:gd name="connsiteY4" fmla="*/ 0 h 754932"/>
              <a:gd name="connsiteX0" fmla="*/ 0 w 1707398"/>
              <a:gd name="connsiteY0" fmla="*/ 754084 h 754932"/>
              <a:gd name="connsiteX1" fmla="*/ 445208 w 1707398"/>
              <a:gd name="connsiteY1" fmla="*/ 754932 h 754932"/>
              <a:gd name="connsiteX2" fmla="*/ 818495 w 1707398"/>
              <a:gd name="connsiteY2" fmla="*/ 735127 h 754932"/>
              <a:gd name="connsiteX3" fmla="*/ 1039794 w 1707398"/>
              <a:gd name="connsiteY3" fmla="*/ 537472 h 754932"/>
              <a:gd name="connsiteX4" fmla="*/ 1448573 w 1707398"/>
              <a:gd name="connsiteY4" fmla="*/ 233032 h 754932"/>
              <a:gd name="connsiteX5" fmla="*/ 1707398 w 1707398"/>
              <a:gd name="connsiteY5" fmla="*/ 0 h 754932"/>
              <a:gd name="connsiteX0" fmla="*/ 0 w 1707398"/>
              <a:gd name="connsiteY0" fmla="*/ 754084 h 1233339"/>
              <a:gd name="connsiteX1" fmla="*/ 17848 w 1707398"/>
              <a:gd name="connsiteY1" fmla="*/ 1233339 h 1233339"/>
              <a:gd name="connsiteX2" fmla="*/ 818495 w 1707398"/>
              <a:gd name="connsiteY2" fmla="*/ 735127 h 1233339"/>
              <a:gd name="connsiteX3" fmla="*/ 1039794 w 1707398"/>
              <a:gd name="connsiteY3" fmla="*/ 537472 h 1233339"/>
              <a:gd name="connsiteX4" fmla="*/ 1448573 w 1707398"/>
              <a:gd name="connsiteY4" fmla="*/ 233032 h 1233339"/>
              <a:gd name="connsiteX5" fmla="*/ 1707398 w 1707398"/>
              <a:gd name="connsiteY5" fmla="*/ 0 h 1233339"/>
              <a:gd name="connsiteX0" fmla="*/ 0 w 1707398"/>
              <a:gd name="connsiteY0" fmla="*/ 754084 h 2518282"/>
              <a:gd name="connsiteX1" fmla="*/ 17848 w 1707398"/>
              <a:gd name="connsiteY1" fmla="*/ 1233339 h 2518282"/>
              <a:gd name="connsiteX2" fmla="*/ 1487404 w 1707398"/>
              <a:gd name="connsiteY2" fmla="*/ 2518282 h 2518282"/>
              <a:gd name="connsiteX3" fmla="*/ 1039794 w 1707398"/>
              <a:gd name="connsiteY3" fmla="*/ 537472 h 2518282"/>
              <a:gd name="connsiteX4" fmla="*/ 1448573 w 1707398"/>
              <a:gd name="connsiteY4" fmla="*/ 233032 h 2518282"/>
              <a:gd name="connsiteX5" fmla="*/ 1707398 w 1707398"/>
              <a:gd name="connsiteY5" fmla="*/ 0 h 2518282"/>
              <a:gd name="connsiteX0" fmla="*/ 0 w 1707398"/>
              <a:gd name="connsiteY0" fmla="*/ 754084 h 2518282"/>
              <a:gd name="connsiteX1" fmla="*/ 17848 w 1707398"/>
              <a:gd name="connsiteY1" fmla="*/ 1233339 h 2518282"/>
              <a:gd name="connsiteX2" fmla="*/ 1487404 w 1707398"/>
              <a:gd name="connsiteY2" fmla="*/ 2518282 h 2518282"/>
              <a:gd name="connsiteX3" fmla="*/ 1429991 w 1707398"/>
              <a:gd name="connsiteY3" fmla="*/ 1255084 h 2518282"/>
              <a:gd name="connsiteX4" fmla="*/ 1448573 w 1707398"/>
              <a:gd name="connsiteY4" fmla="*/ 233032 h 2518282"/>
              <a:gd name="connsiteX5" fmla="*/ 1707398 w 1707398"/>
              <a:gd name="connsiteY5" fmla="*/ 0 h 2518282"/>
              <a:gd name="connsiteX0" fmla="*/ 0 w 2766506"/>
              <a:gd name="connsiteY0" fmla="*/ 521052 h 2285250"/>
              <a:gd name="connsiteX1" fmla="*/ 17848 w 2766506"/>
              <a:gd name="connsiteY1" fmla="*/ 1000307 h 2285250"/>
              <a:gd name="connsiteX2" fmla="*/ 1487404 w 2766506"/>
              <a:gd name="connsiteY2" fmla="*/ 2285250 h 2285250"/>
              <a:gd name="connsiteX3" fmla="*/ 1429991 w 2766506"/>
              <a:gd name="connsiteY3" fmla="*/ 1022052 h 2285250"/>
              <a:gd name="connsiteX4" fmla="*/ 1448573 w 2766506"/>
              <a:gd name="connsiteY4" fmla="*/ 0 h 2285250"/>
              <a:gd name="connsiteX5" fmla="*/ 2766506 w 2766506"/>
              <a:gd name="connsiteY5" fmla="*/ 1680598 h 2285250"/>
              <a:gd name="connsiteX0" fmla="*/ 0 w 2766506"/>
              <a:gd name="connsiteY0" fmla="*/ 0 h 1764198"/>
              <a:gd name="connsiteX1" fmla="*/ 17848 w 2766506"/>
              <a:gd name="connsiteY1" fmla="*/ 479255 h 1764198"/>
              <a:gd name="connsiteX2" fmla="*/ 1487404 w 2766506"/>
              <a:gd name="connsiteY2" fmla="*/ 1764198 h 1764198"/>
              <a:gd name="connsiteX3" fmla="*/ 1429991 w 2766506"/>
              <a:gd name="connsiteY3" fmla="*/ 501000 h 1764198"/>
              <a:gd name="connsiteX4" fmla="*/ 2766506 w 2766506"/>
              <a:gd name="connsiteY4" fmla="*/ 1159546 h 1764198"/>
              <a:gd name="connsiteX0" fmla="*/ 0 w 2766506"/>
              <a:gd name="connsiteY0" fmla="*/ 0 h 1764198"/>
              <a:gd name="connsiteX1" fmla="*/ 73590 w 2766506"/>
              <a:gd name="connsiteY1" fmla="*/ 348780 h 1764198"/>
              <a:gd name="connsiteX2" fmla="*/ 1487404 w 2766506"/>
              <a:gd name="connsiteY2" fmla="*/ 1764198 h 1764198"/>
              <a:gd name="connsiteX3" fmla="*/ 1429991 w 2766506"/>
              <a:gd name="connsiteY3" fmla="*/ 501000 h 1764198"/>
              <a:gd name="connsiteX4" fmla="*/ 2766506 w 2766506"/>
              <a:gd name="connsiteY4" fmla="*/ 1159546 h 1764198"/>
              <a:gd name="connsiteX0" fmla="*/ 56475 w 2692916"/>
              <a:gd name="connsiteY0" fmla="*/ 0 h 2090384"/>
              <a:gd name="connsiteX1" fmla="*/ 0 w 2692916"/>
              <a:gd name="connsiteY1" fmla="*/ 674966 h 2090384"/>
              <a:gd name="connsiteX2" fmla="*/ 1413814 w 2692916"/>
              <a:gd name="connsiteY2" fmla="*/ 2090384 h 2090384"/>
              <a:gd name="connsiteX3" fmla="*/ 1356401 w 2692916"/>
              <a:gd name="connsiteY3" fmla="*/ 827186 h 2090384"/>
              <a:gd name="connsiteX4" fmla="*/ 2692916 w 2692916"/>
              <a:gd name="connsiteY4" fmla="*/ 1485732 h 2090384"/>
              <a:gd name="connsiteX0" fmla="*/ 19314 w 2692916"/>
              <a:gd name="connsiteY0" fmla="*/ 0 h 2003401"/>
              <a:gd name="connsiteX1" fmla="*/ 0 w 2692916"/>
              <a:gd name="connsiteY1" fmla="*/ 587983 h 2003401"/>
              <a:gd name="connsiteX2" fmla="*/ 1413814 w 2692916"/>
              <a:gd name="connsiteY2" fmla="*/ 2003401 h 2003401"/>
              <a:gd name="connsiteX3" fmla="*/ 1356401 w 2692916"/>
              <a:gd name="connsiteY3" fmla="*/ 740203 h 2003401"/>
              <a:gd name="connsiteX4" fmla="*/ 2692916 w 2692916"/>
              <a:gd name="connsiteY4" fmla="*/ 1398749 h 2003401"/>
              <a:gd name="connsiteX0" fmla="*/ 2183 w 2692916"/>
              <a:gd name="connsiteY0" fmla="*/ 0 h 2003401"/>
              <a:gd name="connsiteX1" fmla="*/ 0 w 2692916"/>
              <a:gd name="connsiteY1" fmla="*/ 587983 h 2003401"/>
              <a:gd name="connsiteX2" fmla="*/ 1413814 w 2692916"/>
              <a:gd name="connsiteY2" fmla="*/ 2003401 h 2003401"/>
              <a:gd name="connsiteX3" fmla="*/ 1356401 w 2692916"/>
              <a:gd name="connsiteY3" fmla="*/ 740203 h 2003401"/>
              <a:gd name="connsiteX4" fmla="*/ 2692916 w 2692916"/>
              <a:gd name="connsiteY4" fmla="*/ 1398749 h 2003401"/>
              <a:gd name="connsiteX0" fmla="*/ 2183 w 2692916"/>
              <a:gd name="connsiteY0" fmla="*/ 0 h 2003401"/>
              <a:gd name="connsiteX1" fmla="*/ 0 w 2692916"/>
              <a:gd name="connsiteY1" fmla="*/ 587983 h 2003401"/>
              <a:gd name="connsiteX2" fmla="*/ 1413814 w 2692916"/>
              <a:gd name="connsiteY2" fmla="*/ 2003401 h 2003401"/>
              <a:gd name="connsiteX3" fmla="*/ 1407793 w 2692916"/>
              <a:gd name="connsiteY3" fmla="*/ 746884 h 2003401"/>
              <a:gd name="connsiteX4" fmla="*/ 2692916 w 2692916"/>
              <a:gd name="connsiteY4" fmla="*/ 1398749 h 2003401"/>
              <a:gd name="connsiteX0" fmla="*/ 2183 w 2692916"/>
              <a:gd name="connsiteY0" fmla="*/ 0 h 2003401"/>
              <a:gd name="connsiteX1" fmla="*/ 0 w 2692916"/>
              <a:gd name="connsiteY1" fmla="*/ 587983 h 2003401"/>
              <a:gd name="connsiteX2" fmla="*/ 1413814 w 2692916"/>
              <a:gd name="connsiteY2" fmla="*/ 2003401 h 2003401"/>
              <a:gd name="connsiteX3" fmla="*/ 1447764 w 2692916"/>
              <a:gd name="connsiteY3" fmla="*/ 593196 h 2003401"/>
              <a:gd name="connsiteX4" fmla="*/ 2692916 w 2692916"/>
              <a:gd name="connsiteY4" fmla="*/ 1398749 h 2003401"/>
              <a:gd name="connsiteX0" fmla="*/ 2183 w 2692916"/>
              <a:gd name="connsiteY0" fmla="*/ 0 h 2003401"/>
              <a:gd name="connsiteX1" fmla="*/ 0 w 2692916"/>
              <a:gd name="connsiteY1" fmla="*/ 587983 h 2003401"/>
              <a:gd name="connsiteX2" fmla="*/ 1413814 w 2692916"/>
              <a:gd name="connsiteY2" fmla="*/ 2003401 h 2003401"/>
              <a:gd name="connsiteX3" fmla="*/ 1413503 w 2692916"/>
              <a:gd name="connsiteY3" fmla="*/ 593196 h 2003401"/>
              <a:gd name="connsiteX4" fmla="*/ 2692916 w 2692916"/>
              <a:gd name="connsiteY4" fmla="*/ 1398749 h 2003401"/>
              <a:gd name="connsiteX0" fmla="*/ 2183 w 2692916"/>
              <a:gd name="connsiteY0" fmla="*/ 0 h 1829665"/>
              <a:gd name="connsiteX1" fmla="*/ 0 w 2692916"/>
              <a:gd name="connsiteY1" fmla="*/ 587983 h 1829665"/>
              <a:gd name="connsiteX2" fmla="*/ 1408104 w 2692916"/>
              <a:gd name="connsiteY2" fmla="*/ 1829665 h 1829665"/>
              <a:gd name="connsiteX3" fmla="*/ 1413503 w 2692916"/>
              <a:gd name="connsiteY3" fmla="*/ 593196 h 1829665"/>
              <a:gd name="connsiteX4" fmla="*/ 2692916 w 2692916"/>
              <a:gd name="connsiteY4" fmla="*/ 1398749 h 1829665"/>
              <a:gd name="connsiteX0" fmla="*/ 2183 w 2692916"/>
              <a:gd name="connsiteY0" fmla="*/ 0 h 1829665"/>
              <a:gd name="connsiteX1" fmla="*/ 0 w 2692916"/>
              <a:gd name="connsiteY1" fmla="*/ 587983 h 1829665"/>
              <a:gd name="connsiteX2" fmla="*/ 1408104 w 2692916"/>
              <a:gd name="connsiteY2" fmla="*/ 1829665 h 1829665"/>
              <a:gd name="connsiteX3" fmla="*/ 1390663 w 2692916"/>
              <a:gd name="connsiteY3" fmla="*/ 599877 h 1829665"/>
              <a:gd name="connsiteX4" fmla="*/ 2692916 w 2692916"/>
              <a:gd name="connsiteY4" fmla="*/ 1398749 h 1829665"/>
              <a:gd name="connsiteX0" fmla="*/ 2183 w 2692916"/>
              <a:gd name="connsiteY0" fmla="*/ 0 h 1829665"/>
              <a:gd name="connsiteX1" fmla="*/ 0 w 2692916"/>
              <a:gd name="connsiteY1" fmla="*/ 587983 h 1829665"/>
              <a:gd name="connsiteX2" fmla="*/ 1408104 w 2692916"/>
              <a:gd name="connsiteY2" fmla="*/ 1829665 h 1829665"/>
              <a:gd name="connsiteX3" fmla="*/ 1407793 w 2692916"/>
              <a:gd name="connsiteY3" fmla="*/ 599877 h 1829665"/>
              <a:gd name="connsiteX4" fmla="*/ 2692916 w 2692916"/>
              <a:gd name="connsiteY4" fmla="*/ 1398749 h 1829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916" h="1829665">
                <a:moveTo>
                  <a:pt x="2183" y="0"/>
                </a:moveTo>
                <a:cubicBezTo>
                  <a:pt x="1455" y="195994"/>
                  <a:pt x="728" y="391989"/>
                  <a:pt x="0" y="587983"/>
                </a:cubicBezTo>
                <a:lnTo>
                  <a:pt x="1408104" y="1829665"/>
                </a:lnTo>
                <a:cubicBezTo>
                  <a:pt x="1408000" y="1359597"/>
                  <a:pt x="1407897" y="1069945"/>
                  <a:pt x="1407793" y="599877"/>
                </a:cubicBezTo>
                <a:lnTo>
                  <a:pt x="2692916" y="1398749"/>
                </a:lnTo>
              </a:path>
            </a:pathLst>
          </a:custGeom>
          <a:ln w="76200" cmpd="sng">
            <a:solidFill>
              <a:schemeClr val="accent2"/>
            </a:solidFill>
            <a:tailEnd type="triangle"/>
          </a:ln>
        </p:spPr>
        <p:txBody>
          <a:bodyPr rtlCol="0" anchor="ctr"/>
          <a:lstStyle/>
          <a:p>
            <a:pPr algn="ctr"/>
            <a:endParaRPr lang="en-US"/>
          </a:p>
        </p:txBody>
      </p:sp>
      <p:sp>
        <p:nvSpPr>
          <p:cNvPr id="155" name="Slide Number Placeholder 5"/>
          <p:cNvSpPr>
            <a:spLocks noGrp="1"/>
          </p:cNvSpPr>
          <p:nvPr>
            <p:ph type="sldNum" sz="quarter" idx="12"/>
          </p:nvPr>
        </p:nvSpPr>
        <p:spPr>
          <a:xfrm>
            <a:off x="8456154" y="6475895"/>
            <a:ext cx="687845" cy="3821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13</a:t>
            </a:fld>
            <a:endParaRPr lang="en-US" sz="1200" dirty="0">
              <a:latin typeface="Tahoma" charset="0"/>
            </a:endParaRPr>
          </a:p>
        </p:txBody>
      </p:sp>
      <p:sp>
        <p:nvSpPr>
          <p:cNvPr id="156"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8964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dissolv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Centralized Solution</a:t>
            </a:r>
            <a:endParaRPr kumimoji="1" lang="zh-TW" altLang="en-US" dirty="0"/>
          </a:p>
        </p:txBody>
      </p:sp>
      <p:sp>
        <p:nvSpPr>
          <p:cNvPr id="4" name="投影片編號版面配置區 3"/>
          <p:cNvSpPr>
            <a:spLocks noGrp="1"/>
          </p:cNvSpPr>
          <p:nvPr>
            <p:ph type="sldNum" sz="quarter" idx="12"/>
          </p:nvPr>
        </p:nvSpPr>
        <p:spPr>
          <a:xfrm>
            <a:off x="8172450" y="6245225"/>
            <a:ext cx="863600" cy="476250"/>
          </a:xfrm>
        </p:spPr>
        <p:txBody>
          <a:bodyPr/>
          <a:lstStyle/>
          <a:p>
            <a:fld id="{EC9F1EF8-CD63-4A3B-95A5-1D6C7232C8B2}" type="slidenum">
              <a:rPr lang="en-US" altLang="zh-TW" smtClean="0"/>
              <a:pPr/>
              <a:t>14</a:t>
            </a:fld>
            <a:endParaRPr lang="en-US" altLang="zh-TW"/>
          </a:p>
        </p:txBody>
      </p:sp>
      <p:pic>
        <p:nvPicPr>
          <p:cNvPr id="5" name="Picture 8"/>
          <p:cNvPicPr>
            <a:picLocks noChangeAspect="1"/>
          </p:cNvPicPr>
          <p:nvPr/>
        </p:nvPicPr>
        <p:blipFill>
          <a:blip r:embed="rId2"/>
          <a:stretch>
            <a:fillRect/>
          </a:stretch>
        </p:blipFill>
        <p:spPr>
          <a:xfrm>
            <a:off x="6117371" y="3698339"/>
            <a:ext cx="806276" cy="672692"/>
          </a:xfrm>
          <a:prstGeom prst="rect">
            <a:avLst/>
          </a:prstGeom>
        </p:spPr>
      </p:pic>
      <p:cxnSp>
        <p:nvCxnSpPr>
          <p:cNvPr id="6" name="Straight Connector 22"/>
          <p:cNvCxnSpPr/>
          <p:nvPr/>
        </p:nvCxnSpPr>
        <p:spPr>
          <a:xfrm flipV="1">
            <a:off x="4923994" y="4110002"/>
            <a:ext cx="1135344" cy="2099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27"/>
          <p:cNvCxnSpPr>
            <a:endCxn id="12" idx="1"/>
          </p:cNvCxnSpPr>
          <p:nvPr/>
        </p:nvCxnSpPr>
        <p:spPr>
          <a:xfrm flipV="1">
            <a:off x="3166421" y="4446348"/>
            <a:ext cx="951297" cy="71728"/>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8"/>
          <p:cNvPicPr>
            <a:picLocks noChangeAspect="1"/>
          </p:cNvPicPr>
          <p:nvPr/>
        </p:nvPicPr>
        <p:blipFill>
          <a:blip r:embed="rId2"/>
          <a:stretch>
            <a:fillRect/>
          </a:stretch>
        </p:blipFill>
        <p:spPr>
          <a:xfrm>
            <a:off x="4117718" y="4034685"/>
            <a:ext cx="806276" cy="672692"/>
          </a:xfrm>
          <a:prstGeom prst="rect">
            <a:avLst/>
          </a:prstGeom>
        </p:spPr>
      </p:pic>
      <p:pic>
        <p:nvPicPr>
          <p:cNvPr id="9" name="Picture 8"/>
          <p:cNvPicPr>
            <a:picLocks noChangeAspect="1"/>
          </p:cNvPicPr>
          <p:nvPr/>
        </p:nvPicPr>
        <p:blipFill>
          <a:blip r:embed="rId2"/>
          <a:stretch>
            <a:fillRect/>
          </a:stretch>
        </p:blipFill>
        <p:spPr>
          <a:xfrm>
            <a:off x="2432656" y="4219148"/>
            <a:ext cx="806276" cy="672692"/>
          </a:xfrm>
          <a:prstGeom prst="rect">
            <a:avLst/>
          </a:prstGeom>
        </p:spPr>
      </p:pic>
      <p:pic>
        <p:nvPicPr>
          <p:cNvPr id="10" name="Picture 8"/>
          <p:cNvPicPr>
            <a:picLocks noChangeAspect="1"/>
          </p:cNvPicPr>
          <p:nvPr/>
        </p:nvPicPr>
        <p:blipFill>
          <a:blip r:embed="rId2"/>
          <a:stretch>
            <a:fillRect/>
          </a:stretch>
        </p:blipFill>
        <p:spPr>
          <a:xfrm>
            <a:off x="4788024" y="5040232"/>
            <a:ext cx="806276" cy="672692"/>
          </a:xfrm>
          <a:prstGeom prst="rect">
            <a:avLst/>
          </a:prstGeom>
        </p:spPr>
      </p:pic>
      <p:cxnSp>
        <p:nvCxnSpPr>
          <p:cNvPr id="11" name="Straight Connector 22"/>
          <p:cNvCxnSpPr/>
          <p:nvPr/>
        </p:nvCxnSpPr>
        <p:spPr>
          <a:xfrm flipV="1">
            <a:off x="5491666" y="4262402"/>
            <a:ext cx="720072" cy="9470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22"/>
          <p:cNvCxnSpPr/>
          <p:nvPr/>
        </p:nvCxnSpPr>
        <p:spPr>
          <a:xfrm>
            <a:off x="4667436" y="4623066"/>
            <a:ext cx="256558" cy="42407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22"/>
          <p:cNvCxnSpPr>
            <a:endCxn id="16" idx="1"/>
          </p:cNvCxnSpPr>
          <p:nvPr/>
        </p:nvCxnSpPr>
        <p:spPr>
          <a:xfrm>
            <a:off x="3048448" y="4809948"/>
            <a:ext cx="1739576" cy="56663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圖片 13"/>
          <p:cNvPicPr>
            <a:picLocks noChangeAspect="1"/>
          </p:cNvPicPr>
          <p:nvPr/>
        </p:nvPicPr>
        <p:blipFill>
          <a:blip r:embed="rId3"/>
          <a:stretch>
            <a:fillRect/>
          </a:stretch>
        </p:blipFill>
        <p:spPr>
          <a:xfrm>
            <a:off x="1192415" y="4412564"/>
            <a:ext cx="739001" cy="908720"/>
          </a:xfrm>
          <a:prstGeom prst="rect">
            <a:avLst/>
          </a:prstGeom>
        </p:spPr>
      </p:pic>
      <p:pic>
        <p:nvPicPr>
          <p:cNvPr id="15" name="圖片 14"/>
          <p:cNvPicPr>
            <a:picLocks noChangeAspect="1"/>
          </p:cNvPicPr>
          <p:nvPr/>
        </p:nvPicPr>
        <p:blipFill>
          <a:blip r:embed="rId3"/>
          <a:stretch>
            <a:fillRect/>
          </a:stretch>
        </p:blipFill>
        <p:spPr>
          <a:xfrm>
            <a:off x="3385180" y="5383088"/>
            <a:ext cx="739001" cy="908720"/>
          </a:xfrm>
          <a:prstGeom prst="rect">
            <a:avLst/>
          </a:prstGeom>
        </p:spPr>
      </p:pic>
      <p:pic>
        <p:nvPicPr>
          <p:cNvPr id="16" name="圖片 15"/>
          <p:cNvPicPr>
            <a:picLocks noChangeAspect="1"/>
          </p:cNvPicPr>
          <p:nvPr/>
        </p:nvPicPr>
        <p:blipFill>
          <a:blip r:embed="rId3"/>
          <a:stretch>
            <a:fillRect/>
          </a:stretch>
        </p:blipFill>
        <p:spPr>
          <a:xfrm>
            <a:off x="7411546" y="3926383"/>
            <a:ext cx="739001" cy="908720"/>
          </a:xfrm>
          <a:prstGeom prst="rect">
            <a:avLst/>
          </a:prstGeom>
        </p:spPr>
      </p:pic>
      <p:cxnSp>
        <p:nvCxnSpPr>
          <p:cNvPr id="17" name="Straight Connector 27"/>
          <p:cNvCxnSpPr/>
          <p:nvPr/>
        </p:nvCxnSpPr>
        <p:spPr>
          <a:xfrm flipV="1">
            <a:off x="2005127" y="4707377"/>
            <a:ext cx="414188" cy="1002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27"/>
          <p:cNvCxnSpPr/>
          <p:nvPr/>
        </p:nvCxnSpPr>
        <p:spPr>
          <a:xfrm flipV="1">
            <a:off x="4124181" y="5550819"/>
            <a:ext cx="670306" cy="28662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27"/>
          <p:cNvCxnSpPr/>
          <p:nvPr/>
        </p:nvCxnSpPr>
        <p:spPr>
          <a:xfrm>
            <a:off x="6861966" y="4120944"/>
            <a:ext cx="549580" cy="259799"/>
          </a:xfrm>
          <a:prstGeom prst="line">
            <a:avLst/>
          </a:prstGeom>
        </p:spPr>
        <p:style>
          <a:lnRef idx="2">
            <a:schemeClr val="accent1"/>
          </a:lnRef>
          <a:fillRef idx="0">
            <a:schemeClr val="accent1"/>
          </a:fillRef>
          <a:effectRef idx="1">
            <a:schemeClr val="accent1"/>
          </a:effectRef>
          <a:fontRef idx="minor">
            <a:schemeClr val="tx1"/>
          </a:fontRef>
        </p:style>
      </p:cxnSp>
      <p:sp>
        <p:nvSpPr>
          <p:cNvPr id="21" name="矩形 20"/>
          <p:cNvSpPr/>
          <p:nvPr/>
        </p:nvSpPr>
        <p:spPr>
          <a:xfrm>
            <a:off x="2233576" y="4036386"/>
            <a:ext cx="1559065" cy="3030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solidFill>
                  <a:srgbClr val="FF0000"/>
                </a:solidFill>
              </a:rPr>
              <a:t>Data plane</a:t>
            </a:r>
            <a:endParaRPr kumimoji="1" lang="zh-TW" altLang="en-US" dirty="0">
              <a:solidFill>
                <a:srgbClr val="FF0000"/>
              </a:solidFill>
            </a:endParaRPr>
          </a:p>
        </p:txBody>
      </p:sp>
      <p:sp>
        <p:nvSpPr>
          <p:cNvPr id="22" name="矩形 21"/>
          <p:cNvSpPr/>
          <p:nvPr/>
        </p:nvSpPr>
        <p:spPr>
          <a:xfrm>
            <a:off x="4411630" y="4865991"/>
            <a:ext cx="1559065" cy="3030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solidFill>
                  <a:srgbClr val="FF0000"/>
                </a:solidFill>
              </a:rPr>
              <a:t>Data plane</a:t>
            </a:r>
            <a:endParaRPr kumimoji="1" lang="zh-TW" altLang="en-US" dirty="0">
              <a:solidFill>
                <a:srgbClr val="FF0000"/>
              </a:solidFill>
            </a:endParaRPr>
          </a:p>
        </p:txBody>
      </p:sp>
      <p:sp>
        <p:nvSpPr>
          <p:cNvPr id="23" name="矩形 22"/>
          <p:cNvSpPr/>
          <p:nvPr/>
        </p:nvSpPr>
        <p:spPr>
          <a:xfrm>
            <a:off x="4411630" y="4506268"/>
            <a:ext cx="1559065" cy="35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rgbClr val="FF0000"/>
                </a:solidFill>
              </a:rPr>
              <a:t>Control plane</a:t>
            </a:r>
            <a:endParaRPr kumimoji="1" lang="zh-TW" altLang="en-US" dirty="0">
              <a:solidFill>
                <a:srgbClr val="FF0000"/>
              </a:solidFill>
            </a:endParaRPr>
          </a:p>
        </p:txBody>
      </p:sp>
      <p:sp>
        <p:nvSpPr>
          <p:cNvPr id="24" name="矩形 23"/>
          <p:cNvSpPr/>
          <p:nvPr/>
        </p:nvSpPr>
        <p:spPr>
          <a:xfrm>
            <a:off x="5490903" y="3644707"/>
            <a:ext cx="1559065" cy="3030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TW" dirty="0">
                <a:solidFill>
                  <a:srgbClr val="FF0000"/>
                </a:solidFill>
              </a:rPr>
              <a:t>Data plane</a:t>
            </a:r>
            <a:endParaRPr kumimoji="1" lang="zh-TW" altLang="en-US" dirty="0">
              <a:solidFill>
                <a:srgbClr val="FF0000"/>
              </a:solidFill>
            </a:endParaRPr>
          </a:p>
        </p:txBody>
      </p:sp>
      <p:sp>
        <p:nvSpPr>
          <p:cNvPr id="27" name="圓角矩形 26"/>
          <p:cNvSpPr/>
          <p:nvPr/>
        </p:nvSpPr>
        <p:spPr>
          <a:xfrm>
            <a:off x="570384" y="2276561"/>
            <a:ext cx="8003232" cy="5638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Controller</a:t>
            </a:r>
            <a:endParaRPr kumimoji="1" lang="zh-TW" altLang="en-US" dirty="0"/>
          </a:p>
        </p:txBody>
      </p:sp>
      <p:sp>
        <p:nvSpPr>
          <p:cNvPr id="28" name="圓角矩形 27"/>
          <p:cNvSpPr/>
          <p:nvPr/>
        </p:nvSpPr>
        <p:spPr>
          <a:xfrm>
            <a:off x="570384" y="1361514"/>
            <a:ext cx="8003232" cy="56381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400"/>
              <a:t>Policies</a:t>
            </a:r>
            <a:endParaRPr kumimoji="1" lang="zh-TW" altLang="en-US" dirty="0"/>
          </a:p>
        </p:txBody>
      </p:sp>
      <p:sp>
        <p:nvSpPr>
          <p:cNvPr id="29" name="向下箭號 28"/>
          <p:cNvSpPr/>
          <p:nvPr/>
        </p:nvSpPr>
        <p:spPr>
          <a:xfrm>
            <a:off x="4278540" y="1960164"/>
            <a:ext cx="484632" cy="316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p:cNvSpPr/>
          <p:nvPr/>
        </p:nvSpPr>
        <p:spPr>
          <a:xfrm>
            <a:off x="2233576" y="3676663"/>
            <a:ext cx="1559065" cy="35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rgbClr val="FF0000"/>
                </a:solidFill>
              </a:rPr>
              <a:t>Control plane</a:t>
            </a:r>
            <a:endParaRPr kumimoji="1" lang="zh-TW" altLang="en-US" dirty="0">
              <a:solidFill>
                <a:srgbClr val="FF0000"/>
              </a:solidFill>
            </a:endParaRPr>
          </a:p>
        </p:txBody>
      </p:sp>
      <p:sp>
        <p:nvSpPr>
          <p:cNvPr id="31" name="矩形 30"/>
          <p:cNvSpPr/>
          <p:nvPr/>
        </p:nvSpPr>
        <p:spPr>
          <a:xfrm>
            <a:off x="5490903" y="3284984"/>
            <a:ext cx="1559065" cy="35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rgbClr val="FF0000"/>
                </a:solidFill>
              </a:rPr>
              <a:t>Control plane</a:t>
            </a:r>
            <a:endParaRPr kumimoji="1" lang="zh-TW" altLang="en-US" dirty="0">
              <a:solidFill>
                <a:srgbClr val="FF0000"/>
              </a:solidFill>
            </a:endParaRPr>
          </a:p>
        </p:txBody>
      </p:sp>
      <p:sp>
        <p:nvSpPr>
          <p:cNvPr id="32" name="圓角矩形圖說文字 31"/>
          <p:cNvSpPr/>
          <p:nvPr/>
        </p:nvSpPr>
        <p:spPr>
          <a:xfrm>
            <a:off x="3918236" y="1282169"/>
            <a:ext cx="2741996" cy="605947"/>
          </a:xfrm>
          <a:prstGeom prst="wedgeRoundRectCallout">
            <a:avLst>
              <a:gd name="adj1" fmla="val 50186"/>
              <a:gd name="adj2" fmla="val 10441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a:solidFill>
                  <a:srgbClr val="FF0000"/>
                </a:solidFill>
              </a:rPr>
              <a:t>Openflow</a:t>
            </a:r>
            <a:endParaRPr kumimoji="1" lang="zh-TW" altLang="en-US" dirty="0">
              <a:solidFill>
                <a:srgbClr val="FF0000"/>
              </a:solidFill>
            </a:endParaRPr>
          </a:p>
        </p:txBody>
      </p:sp>
    </p:spTree>
    <p:extLst>
      <p:ext uri="{BB962C8B-B14F-4D97-AF65-F5344CB8AC3E}">
        <p14:creationId xmlns:p14="http://schemas.microsoft.com/office/powerpoint/2010/main" val="272919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88889E-6 4.44444E-6 L 0.4415 -0.18727 " pathEditMode="relative" rAng="0" ptsTypes="AA">
                                      <p:cBhvr>
                                        <p:cTn id="6" dur="2000" fill="hold"/>
                                        <p:tgtEl>
                                          <p:spTgt spid="30"/>
                                        </p:tgtEl>
                                        <p:attrNameLst>
                                          <p:attrName>ppt_x</p:attrName>
                                          <p:attrName>ppt_y</p:attrName>
                                        </p:attrNameLst>
                                      </p:cBhvr>
                                      <p:rCtr x="22066" y="-9375"/>
                                    </p:animMotion>
                                  </p:childTnLst>
                                </p:cTn>
                              </p:par>
                              <p:par>
                                <p:cTn id="7" presetID="42" presetClass="path" presetSubtype="0" accel="50000" decel="50000" fill="hold" grpId="0" nodeType="withEffect">
                                  <p:stCondLst>
                                    <p:cond delay="0"/>
                                  </p:stCondLst>
                                  <p:childTnLst>
                                    <p:animMotion origin="layout" path="M -3.88889E-6 3.7037E-7 L 0.08646 -0.1294 " pathEditMode="relative" rAng="0" ptsTypes="AA">
                                      <p:cBhvr>
                                        <p:cTn id="8" dur="2000" fill="hold"/>
                                        <p:tgtEl>
                                          <p:spTgt spid="31"/>
                                        </p:tgtEl>
                                        <p:attrNameLst>
                                          <p:attrName>ppt_x</p:attrName>
                                          <p:attrName>ppt_y</p:attrName>
                                        </p:attrNameLst>
                                      </p:cBhvr>
                                      <p:rCtr x="4323" y="-6481"/>
                                    </p:animMotion>
                                  </p:childTnLst>
                                </p:cTn>
                              </p:par>
                              <p:par>
                                <p:cTn id="9" presetID="42" presetClass="path" presetSubtype="0" accel="50000" decel="50000" fill="hold" grpId="0" nodeType="withEffect">
                                  <p:stCondLst>
                                    <p:cond delay="0"/>
                                  </p:stCondLst>
                                  <p:childTnLst>
                                    <p:animMotion origin="layout" path="M 1.66667E-6 -3.7037E-7 L 0.20451 -0.30764 " pathEditMode="relative" rAng="0" ptsTypes="AA">
                                      <p:cBhvr>
                                        <p:cTn id="10" dur="2000" fill="hold"/>
                                        <p:tgtEl>
                                          <p:spTgt spid="23"/>
                                        </p:tgtEl>
                                        <p:attrNameLst>
                                          <p:attrName>ppt_x</p:attrName>
                                          <p:attrName>ppt_y</p:attrName>
                                        </p:attrNameLst>
                                      </p:cBhvr>
                                      <p:rCtr x="10226" y="-15394"/>
                                    </p:animMotion>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1" grpId="0" animBg="1"/>
      <p:bldP spid="32" grpId="0" animBg="1"/>
      <p:bldP spid="3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8" y="779463"/>
            <a:ext cx="772160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Title 1"/>
          <p:cNvSpPr txBox="1">
            <a:spLocks/>
          </p:cNvSpPr>
          <p:nvPr/>
        </p:nvSpPr>
        <p:spPr bwMode="auto">
          <a:xfrm>
            <a:off x="371475" y="1793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4400">
                <a:solidFill>
                  <a:srgbClr val="000099"/>
                </a:solidFill>
                <a:cs typeface="Arial" panose="020B0604020202020204" pitchFamily="34" charset="0"/>
              </a:rPr>
              <a:t>Generalized Forwarding and SDN</a:t>
            </a:r>
          </a:p>
        </p:txBody>
      </p:sp>
      <p:sp>
        <p:nvSpPr>
          <p:cNvPr id="107524" name="Rectangle 4"/>
          <p:cNvSpPr>
            <a:spLocks noChangeArrowheads="1"/>
          </p:cNvSpPr>
          <p:nvPr/>
        </p:nvSpPr>
        <p:spPr bwMode="auto">
          <a:xfrm flipV="1">
            <a:off x="3057525" y="2017713"/>
            <a:ext cx="4065588" cy="982662"/>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25" name="Freeform 2"/>
          <p:cNvSpPr>
            <a:spLocks/>
          </p:cNvSpPr>
          <p:nvPr/>
        </p:nvSpPr>
        <p:spPr bwMode="auto">
          <a:xfrm>
            <a:off x="3503613" y="5022850"/>
            <a:ext cx="2847975" cy="1579563"/>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107526" name="Freeform 6"/>
          <p:cNvSpPr>
            <a:spLocks/>
          </p:cNvSpPr>
          <p:nvPr/>
        </p:nvSpPr>
        <p:spPr bwMode="auto">
          <a:xfrm>
            <a:off x="4141788" y="5326063"/>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27" name="Freeform 91"/>
          <p:cNvSpPr>
            <a:spLocks/>
          </p:cNvSpPr>
          <p:nvPr/>
        </p:nvSpPr>
        <p:spPr bwMode="auto">
          <a:xfrm>
            <a:off x="5183188" y="5319713"/>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28" name="Freeform 92"/>
          <p:cNvSpPr>
            <a:spLocks/>
          </p:cNvSpPr>
          <p:nvPr/>
        </p:nvSpPr>
        <p:spPr bwMode="auto">
          <a:xfrm>
            <a:off x="4117975" y="5711825"/>
            <a:ext cx="1227138" cy="344488"/>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29" name="Freeform 93"/>
          <p:cNvSpPr>
            <a:spLocks/>
          </p:cNvSpPr>
          <p:nvPr/>
        </p:nvSpPr>
        <p:spPr bwMode="auto">
          <a:xfrm>
            <a:off x="4464050" y="5635625"/>
            <a:ext cx="992188" cy="6413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30" name="Freeform 94"/>
          <p:cNvSpPr>
            <a:spLocks/>
          </p:cNvSpPr>
          <p:nvPr/>
        </p:nvSpPr>
        <p:spPr bwMode="auto">
          <a:xfrm>
            <a:off x="5557838" y="5699125"/>
            <a:ext cx="80962" cy="414338"/>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31" name="Freeform 95"/>
          <p:cNvSpPr>
            <a:spLocks/>
          </p:cNvSpPr>
          <p:nvPr/>
        </p:nvSpPr>
        <p:spPr bwMode="auto">
          <a:xfrm flipV="1">
            <a:off x="4497388" y="6132513"/>
            <a:ext cx="796925" cy="203200"/>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32" name="Freeform 96"/>
          <p:cNvSpPr>
            <a:spLocks/>
          </p:cNvSpPr>
          <p:nvPr/>
        </p:nvSpPr>
        <p:spPr bwMode="auto">
          <a:xfrm>
            <a:off x="3960813" y="5735638"/>
            <a:ext cx="222250" cy="506412"/>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107533" name="Rectangle 97"/>
          <p:cNvSpPr>
            <a:spLocks noChangeArrowheads="1"/>
          </p:cNvSpPr>
          <p:nvPr/>
        </p:nvSpPr>
        <p:spPr bwMode="auto">
          <a:xfrm>
            <a:off x="1916113" y="5449888"/>
            <a:ext cx="12065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34" name="Rectangle 98"/>
          <p:cNvSpPr>
            <a:spLocks noChangeArrowheads="1"/>
          </p:cNvSpPr>
          <p:nvPr/>
        </p:nvSpPr>
        <p:spPr bwMode="auto">
          <a:xfrm>
            <a:off x="1882775" y="5473700"/>
            <a:ext cx="1208088" cy="238125"/>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35" name="Line 99"/>
          <p:cNvSpPr>
            <a:spLocks noChangeShapeType="1"/>
          </p:cNvSpPr>
          <p:nvPr/>
        </p:nvSpPr>
        <p:spPr bwMode="auto">
          <a:xfrm>
            <a:off x="3154363" y="5624513"/>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536" name="Text Box 101"/>
          <p:cNvSpPr txBox="1">
            <a:spLocks noChangeArrowheads="1"/>
          </p:cNvSpPr>
          <p:nvPr/>
        </p:nvSpPr>
        <p:spPr bwMode="auto">
          <a:xfrm>
            <a:off x="3987800" y="5659438"/>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600">
                <a:solidFill>
                  <a:srgbClr val="000000"/>
                </a:solidFill>
                <a:latin typeface="Arial" panose="020B0604020202020204" pitchFamily="34" charset="0"/>
              </a:rPr>
              <a:t>2</a:t>
            </a:r>
          </a:p>
        </p:txBody>
      </p:sp>
      <p:sp>
        <p:nvSpPr>
          <p:cNvPr id="107537" name="Text Box 102"/>
          <p:cNvSpPr txBox="1">
            <a:spLocks noChangeArrowheads="1"/>
          </p:cNvSpPr>
          <p:nvPr/>
        </p:nvSpPr>
        <p:spPr bwMode="auto">
          <a:xfrm>
            <a:off x="3736975" y="57324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600">
                <a:solidFill>
                  <a:srgbClr val="000000"/>
                </a:solidFill>
                <a:latin typeface="Arial" panose="020B0604020202020204" pitchFamily="34" charset="0"/>
              </a:rPr>
              <a:t>3</a:t>
            </a:r>
          </a:p>
        </p:txBody>
      </p:sp>
      <p:sp>
        <p:nvSpPr>
          <p:cNvPr id="107538" name="Rectangle 104"/>
          <p:cNvSpPr>
            <a:spLocks noChangeArrowheads="1"/>
          </p:cNvSpPr>
          <p:nvPr/>
        </p:nvSpPr>
        <p:spPr bwMode="auto">
          <a:xfrm>
            <a:off x="2352675" y="5476875"/>
            <a:ext cx="738188" cy="23971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39" name="Text Box 105"/>
          <p:cNvSpPr txBox="1">
            <a:spLocks noChangeArrowheads="1"/>
          </p:cNvSpPr>
          <p:nvPr/>
        </p:nvSpPr>
        <p:spPr bwMode="auto">
          <a:xfrm>
            <a:off x="2279650" y="5467350"/>
            <a:ext cx="944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200">
                <a:solidFill>
                  <a:srgbClr val="000000"/>
                </a:solidFill>
                <a:latin typeface="Arial" panose="020B0604020202020204" pitchFamily="34" charset="0"/>
              </a:rPr>
              <a:t>0100 1101</a:t>
            </a:r>
          </a:p>
        </p:txBody>
      </p:sp>
      <p:sp>
        <p:nvSpPr>
          <p:cNvPr id="107540" name="Text Box 106"/>
          <p:cNvSpPr txBox="1">
            <a:spLocks noChangeArrowheads="1"/>
          </p:cNvSpPr>
          <p:nvPr/>
        </p:nvSpPr>
        <p:spPr bwMode="auto">
          <a:xfrm>
            <a:off x="1931988" y="6105525"/>
            <a:ext cx="1544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400">
                <a:solidFill>
                  <a:srgbClr val="000000"/>
                </a:solidFill>
                <a:latin typeface="Arial" panose="020B0604020202020204" pitchFamily="34" charset="0"/>
              </a:rPr>
              <a:t>values in arriving</a:t>
            </a:r>
          </a:p>
          <a:p>
            <a:pPr>
              <a:lnSpc>
                <a:spcPct val="100000"/>
              </a:lnSpc>
              <a:spcBef>
                <a:spcPct val="0"/>
              </a:spcBef>
              <a:buClrTx/>
              <a:buSzTx/>
              <a:buFontTx/>
              <a:buNone/>
            </a:pPr>
            <a:r>
              <a:rPr lang="en-US" altLang="zh-TW" sz="1400">
                <a:solidFill>
                  <a:srgbClr val="000000"/>
                </a:solidFill>
                <a:latin typeface="Arial" panose="020B0604020202020204" pitchFamily="34" charset="0"/>
              </a:rPr>
              <a:t>packet</a:t>
            </a:r>
            <a:r>
              <a:rPr lang="ja-JP" altLang="en-US" sz="1400">
                <a:solidFill>
                  <a:srgbClr val="000000"/>
                </a:solidFill>
                <a:latin typeface="Arial" panose="020B0604020202020204" pitchFamily="34" charset="0"/>
              </a:rPr>
              <a:t>’</a:t>
            </a:r>
            <a:r>
              <a:rPr lang="en-US" altLang="ja-JP" sz="1400">
                <a:solidFill>
                  <a:srgbClr val="000000"/>
                </a:solidFill>
                <a:latin typeface="Arial" panose="020B0604020202020204" pitchFamily="34" charset="0"/>
              </a:rPr>
              <a:t>s header</a:t>
            </a:r>
            <a:endParaRPr lang="en-US" altLang="zh-TW" sz="1400">
              <a:solidFill>
                <a:srgbClr val="000000"/>
              </a:solidFill>
              <a:latin typeface="Arial" panose="020B0604020202020204" pitchFamily="34" charset="0"/>
            </a:endParaRPr>
          </a:p>
        </p:txBody>
      </p:sp>
      <p:grpSp>
        <p:nvGrpSpPr>
          <p:cNvPr id="107541" name="Group 25"/>
          <p:cNvGrpSpPr>
            <a:grpSpLocks/>
          </p:cNvGrpSpPr>
          <p:nvPr/>
        </p:nvGrpSpPr>
        <p:grpSpPr bwMode="auto">
          <a:xfrm>
            <a:off x="2879725" y="2162175"/>
            <a:ext cx="4376738" cy="392113"/>
            <a:chOff x="2876479" y="1379891"/>
            <a:chExt cx="4376824" cy="393056"/>
          </a:xfrm>
        </p:grpSpPr>
        <p:sp>
          <p:nvSpPr>
            <p:cNvPr id="107762"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763" name="Text Box 108"/>
            <p:cNvSpPr txBox="1">
              <a:spLocks noChangeArrowheads="1"/>
            </p:cNvSpPr>
            <p:nvPr/>
          </p:nvSpPr>
          <p:spPr bwMode="auto">
            <a:xfrm>
              <a:off x="2876479" y="1408113"/>
              <a:ext cx="4376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r>
                <a:rPr lang="en-US" altLang="zh-TW" sz="1400">
                  <a:solidFill>
                    <a:srgbClr val="000000"/>
                  </a:solidFill>
                  <a:latin typeface="Arial" panose="020B0604020202020204" pitchFamily="34" charset="0"/>
                </a:rPr>
                <a:t>logically-centralized routing controller</a:t>
              </a:r>
            </a:p>
          </p:txBody>
        </p:sp>
      </p:grpSp>
      <p:sp>
        <p:nvSpPr>
          <p:cNvPr id="107542" name="Line 119"/>
          <p:cNvSpPr>
            <a:spLocks noChangeShapeType="1"/>
          </p:cNvSpPr>
          <p:nvPr/>
        </p:nvSpPr>
        <p:spPr bwMode="auto">
          <a:xfrm flipH="1" flipV="1">
            <a:off x="2744788" y="5772150"/>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0" name="Freeform 122"/>
          <p:cNvSpPr>
            <a:spLocks/>
          </p:cNvSpPr>
          <p:nvPr/>
        </p:nvSpPr>
        <p:spPr bwMode="auto">
          <a:xfrm flipH="1">
            <a:off x="4852988" y="4848225"/>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Arial" charset="0"/>
              <a:ea typeface="ＭＳ Ｐゴシック" charset="0"/>
              <a:cs typeface="ＭＳ Ｐゴシック" charset="0"/>
            </a:endParaRPr>
          </a:p>
        </p:txBody>
      </p:sp>
      <p:sp>
        <p:nvSpPr>
          <p:cNvPr id="31" name="Freeform 122"/>
          <p:cNvSpPr>
            <a:spLocks/>
          </p:cNvSpPr>
          <p:nvPr/>
        </p:nvSpPr>
        <p:spPr bwMode="auto">
          <a:xfrm flipH="1">
            <a:off x="5418138" y="5053013"/>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grpSp>
        <p:nvGrpSpPr>
          <p:cNvPr id="107545" name="Group 77"/>
          <p:cNvGrpSpPr>
            <a:grpSpLocks/>
          </p:cNvGrpSpPr>
          <p:nvPr/>
        </p:nvGrpSpPr>
        <p:grpSpPr bwMode="auto">
          <a:xfrm>
            <a:off x="5345113" y="5478463"/>
            <a:ext cx="501650" cy="233362"/>
            <a:chOff x="3600" y="219"/>
            <a:chExt cx="360" cy="175"/>
          </a:xfrm>
        </p:grpSpPr>
        <p:sp>
          <p:nvSpPr>
            <p:cNvPr id="107749"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750"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51"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52"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endParaRPr lang="zh-TW" altLang="zh-TW" sz="2400">
                <a:solidFill>
                  <a:srgbClr val="000000"/>
                </a:solidFill>
                <a:latin typeface="Times New Roman" panose="02020603050405020304" pitchFamily="18" charset="0"/>
              </a:endParaRPr>
            </a:p>
          </p:txBody>
        </p:sp>
        <p:sp>
          <p:nvSpPr>
            <p:cNvPr id="107753"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nvGrpSpPr>
            <p:cNvPr id="107754" name="Group 83"/>
            <p:cNvGrpSpPr>
              <a:grpSpLocks/>
            </p:cNvGrpSpPr>
            <p:nvPr/>
          </p:nvGrpSpPr>
          <p:grpSpPr bwMode="auto">
            <a:xfrm>
              <a:off x="3686" y="244"/>
              <a:ext cx="177" cy="66"/>
              <a:chOff x="2848" y="848"/>
              <a:chExt cx="140" cy="98"/>
            </a:xfrm>
          </p:grpSpPr>
          <p:sp>
            <p:nvSpPr>
              <p:cNvPr id="107759"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60"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61"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nvGrpSpPr>
            <p:cNvPr id="107755" name="Group 87"/>
            <p:cNvGrpSpPr>
              <a:grpSpLocks/>
            </p:cNvGrpSpPr>
            <p:nvPr/>
          </p:nvGrpSpPr>
          <p:grpSpPr bwMode="auto">
            <a:xfrm flipV="1">
              <a:off x="3686" y="243"/>
              <a:ext cx="177" cy="66"/>
              <a:chOff x="2848" y="848"/>
              <a:chExt cx="140" cy="98"/>
            </a:xfrm>
          </p:grpSpPr>
          <p:sp>
            <p:nvSpPr>
              <p:cNvPr id="107756"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57"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58"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sp>
        <p:nvSpPr>
          <p:cNvPr id="48" name="Freeform 122"/>
          <p:cNvSpPr>
            <a:spLocks/>
          </p:cNvSpPr>
          <p:nvPr/>
        </p:nvSpPr>
        <p:spPr bwMode="auto">
          <a:xfrm flipH="1">
            <a:off x="5708650" y="5572125"/>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gradFill rotWithShape="1">
            <a:gsLst>
              <a:gs pos="0">
                <a:schemeClr val="accent2">
                  <a:lumMod val="40000"/>
                  <a:lumOff val="60000"/>
                </a:schemeClr>
              </a:gs>
              <a:gs pos="100000">
                <a:schemeClr val="bg1"/>
              </a:gs>
            </a:gsLst>
            <a:lin ang="108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sp>
        <p:nvSpPr>
          <p:cNvPr id="49" name="Freeform 122"/>
          <p:cNvSpPr>
            <a:spLocks/>
          </p:cNvSpPr>
          <p:nvPr/>
        </p:nvSpPr>
        <p:spPr bwMode="auto">
          <a:xfrm flipH="1">
            <a:off x="2563813" y="5051425"/>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gradFill rotWithShape="1">
            <a:gsLst>
              <a:gs pos="0">
                <a:schemeClr val="accent2">
                  <a:lumMod val="40000"/>
                  <a:lumOff val="60000"/>
                </a:schemeClr>
              </a:gs>
              <a:gs pos="100000">
                <a:schemeClr val="bg1"/>
              </a:gs>
            </a:gsLst>
            <a:lin ang="16200000" scaled="0"/>
          </a:gradFill>
          <a:ln>
            <a:noFill/>
          </a:ln>
        </p:spPr>
        <p:txBody>
          <a:bodyPr/>
          <a:lstStyle/>
          <a:p>
            <a:pPr>
              <a:defRPr/>
            </a:pPr>
            <a:endParaRPr lang="en-US">
              <a:solidFill>
                <a:srgbClr val="000000"/>
              </a:solidFill>
              <a:latin typeface="Arial" charset="0"/>
              <a:ea typeface="ＭＳ Ｐゴシック" charset="0"/>
              <a:cs typeface="ＭＳ Ｐゴシック" charset="0"/>
            </a:endParaRPr>
          </a:p>
        </p:txBody>
      </p:sp>
      <p:sp>
        <p:nvSpPr>
          <p:cNvPr id="107548" name="Text Box 100"/>
          <p:cNvSpPr txBox="1">
            <a:spLocks noChangeArrowheads="1"/>
          </p:cNvSpPr>
          <p:nvPr/>
        </p:nvSpPr>
        <p:spPr bwMode="auto">
          <a:xfrm>
            <a:off x="4073525" y="5221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800">
                <a:solidFill>
                  <a:srgbClr val="000000"/>
                </a:solidFill>
                <a:latin typeface="Arial" panose="020B0604020202020204" pitchFamily="34" charset="0"/>
              </a:rPr>
              <a:t>1</a:t>
            </a:r>
          </a:p>
        </p:txBody>
      </p:sp>
      <p:grpSp>
        <p:nvGrpSpPr>
          <p:cNvPr id="107549" name="Group 7"/>
          <p:cNvGrpSpPr>
            <a:grpSpLocks/>
          </p:cNvGrpSpPr>
          <p:nvPr/>
        </p:nvGrpSpPr>
        <p:grpSpPr bwMode="auto">
          <a:xfrm>
            <a:off x="3648075" y="5500688"/>
            <a:ext cx="501650" cy="233362"/>
            <a:chOff x="3600" y="219"/>
            <a:chExt cx="360" cy="175"/>
          </a:xfrm>
        </p:grpSpPr>
        <p:sp>
          <p:nvSpPr>
            <p:cNvPr id="107736"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737"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8"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9"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endParaRPr lang="zh-TW" altLang="zh-TW" sz="2400">
                <a:solidFill>
                  <a:srgbClr val="000000"/>
                </a:solidFill>
                <a:latin typeface="Times New Roman" panose="02020603050405020304" pitchFamily="18" charset="0"/>
              </a:endParaRPr>
            </a:p>
          </p:txBody>
        </p:sp>
        <p:sp>
          <p:nvSpPr>
            <p:cNvPr id="107740"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nvGrpSpPr>
            <p:cNvPr id="107741" name="Group 13"/>
            <p:cNvGrpSpPr>
              <a:grpSpLocks/>
            </p:cNvGrpSpPr>
            <p:nvPr/>
          </p:nvGrpSpPr>
          <p:grpSpPr bwMode="auto">
            <a:xfrm>
              <a:off x="3686" y="244"/>
              <a:ext cx="177" cy="66"/>
              <a:chOff x="2848" y="848"/>
              <a:chExt cx="140" cy="98"/>
            </a:xfrm>
          </p:grpSpPr>
          <p:sp>
            <p:nvSpPr>
              <p:cNvPr id="107746"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47"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48"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nvGrpSpPr>
            <p:cNvPr id="107742" name="Group 17"/>
            <p:cNvGrpSpPr>
              <a:grpSpLocks/>
            </p:cNvGrpSpPr>
            <p:nvPr/>
          </p:nvGrpSpPr>
          <p:grpSpPr bwMode="auto">
            <a:xfrm flipV="1">
              <a:off x="3686" y="243"/>
              <a:ext cx="177" cy="66"/>
              <a:chOff x="2848" y="848"/>
              <a:chExt cx="140" cy="98"/>
            </a:xfrm>
          </p:grpSpPr>
          <p:sp>
            <p:nvSpPr>
              <p:cNvPr id="107743"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44"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45"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sp>
        <p:nvSpPr>
          <p:cNvPr id="107550" name="Freeform 120"/>
          <p:cNvSpPr>
            <a:spLocks/>
          </p:cNvSpPr>
          <p:nvPr/>
        </p:nvSpPr>
        <p:spPr bwMode="auto">
          <a:xfrm>
            <a:off x="3581400" y="5621338"/>
            <a:ext cx="982663" cy="215900"/>
          </a:xfrm>
          <a:custGeom>
            <a:avLst/>
            <a:gdLst>
              <a:gd name="T0" fmla="*/ 0 w 10042"/>
              <a:gd name="T1" fmla="*/ 2147483646 h 10522"/>
              <a:gd name="T2" fmla="*/ 2147483646 w 10042"/>
              <a:gd name="T3" fmla="*/ 2147483646 h 10522"/>
              <a:gd name="T4" fmla="*/ 2147483646 w 10042"/>
              <a:gd name="T5" fmla="*/ 2147483646 h 10522"/>
              <a:gd name="T6" fmla="*/ 0 60000 65536"/>
              <a:gd name="T7" fmla="*/ 0 60000 65536"/>
              <a:gd name="T8" fmla="*/ 0 60000 65536"/>
              <a:gd name="T9" fmla="*/ 0 w 10042"/>
              <a:gd name="T10" fmla="*/ 0 h 10522"/>
              <a:gd name="T11" fmla="*/ 10042 w 10042"/>
              <a:gd name="T12" fmla="*/ 10522 h 10522"/>
            </a:gdLst>
            <a:ahLst/>
            <a:cxnLst>
              <a:cxn ang="T6">
                <a:pos x="T0" y="T1"/>
              </a:cxn>
              <a:cxn ang="T7">
                <a:pos x="T2" y="T3"/>
              </a:cxn>
              <a:cxn ang="T8">
                <a:pos x="T4" y="T5"/>
              </a:cxn>
            </a:cxnLst>
            <a:rect l="T9" t="T10" r="T11" b="T12"/>
            <a:pathLst>
              <a:path w="10042" h="10522">
                <a:moveTo>
                  <a:pt x="0" y="142"/>
                </a:moveTo>
                <a:cubicBezTo>
                  <a:pt x="3431" y="-228"/>
                  <a:pt x="4080" y="76"/>
                  <a:pt x="5443" y="1698"/>
                </a:cubicBezTo>
                <a:cubicBezTo>
                  <a:pt x="6937" y="3705"/>
                  <a:pt x="9198" y="6895"/>
                  <a:pt x="10042" y="10522"/>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cxnSp>
        <p:nvCxnSpPr>
          <p:cNvPr id="107551" name="Straight Connector 65"/>
          <p:cNvCxnSpPr>
            <a:cxnSpLocks noChangeShapeType="1"/>
          </p:cNvCxnSpPr>
          <p:nvPr/>
        </p:nvCxnSpPr>
        <p:spPr bwMode="auto">
          <a:xfrm>
            <a:off x="2736850" y="5473700"/>
            <a:ext cx="7938" cy="238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7" name="Freeform 122"/>
          <p:cNvSpPr>
            <a:spLocks/>
          </p:cNvSpPr>
          <p:nvPr/>
        </p:nvSpPr>
        <p:spPr bwMode="auto">
          <a:xfrm flipH="1">
            <a:off x="4479925" y="6084888"/>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gradFill rotWithShape="1">
            <a:gsLst>
              <a:gs pos="0">
                <a:schemeClr val="accent2">
                  <a:lumMod val="40000"/>
                  <a:lumOff val="60000"/>
                  <a:alpha val="61000"/>
                </a:schemeClr>
              </a:gs>
              <a:gs pos="100000">
                <a:schemeClr val="bg1"/>
              </a:gs>
            </a:gsLst>
            <a:lin ang="10800000" scaled="0"/>
          </a:gradFill>
          <a:ln>
            <a:noFill/>
          </a:ln>
        </p:spPr>
        <p:txBody>
          <a:bodyPr/>
          <a:lstStyle/>
          <a:p>
            <a:pPr>
              <a:defRPr/>
            </a:pPr>
            <a:endParaRPr lang="en-US" dirty="0">
              <a:solidFill>
                <a:srgbClr val="000000"/>
              </a:solidFill>
              <a:latin typeface="Arial" charset="0"/>
              <a:ea typeface="ＭＳ Ｐゴシック" charset="0"/>
              <a:cs typeface="ＭＳ Ｐゴシック" charset="0"/>
            </a:endParaRPr>
          </a:p>
        </p:txBody>
      </p:sp>
      <p:grpSp>
        <p:nvGrpSpPr>
          <p:cNvPr id="107553" name="Group 21"/>
          <p:cNvGrpSpPr>
            <a:grpSpLocks/>
          </p:cNvGrpSpPr>
          <p:nvPr/>
        </p:nvGrpSpPr>
        <p:grpSpPr bwMode="auto">
          <a:xfrm>
            <a:off x="4000500" y="6242050"/>
            <a:ext cx="501650" cy="233363"/>
            <a:chOff x="3600" y="219"/>
            <a:chExt cx="360" cy="175"/>
          </a:xfrm>
        </p:grpSpPr>
        <p:sp>
          <p:nvSpPr>
            <p:cNvPr id="107723"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724"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25"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26"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endParaRPr lang="zh-TW" altLang="zh-TW" sz="2400">
                <a:solidFill>
                  <a:srgbClr val="000000"/>
                </a:solidFill>
                <a:latin typeface="Times New Roman" panose="02020603050405020304" pitchFamily="18" charset="0"/>
              </a:endParaRPr>
            </a:p>
          </p:txBody>
        </p:sp>
        <p:sp>
          <p:nvSpPr>
            <p:cNvPr id="107727"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nvGrpSpPr>
            <p:cNvPr id="107728" name="Group 27"/>
            <p:cNvGrpSpPr>
              <a:grpSpLocks/>
            </p:cNvGrpSpPr>
            <p:nvPr/>
          </p:nvGrpSpPr>
          <p:grpSpPr bwMode="auto">
            <a:xfrm>
              <a:off x="3686" y="244"/>
              <a:ext cx="177" cy="66"/>
              <a:chOff x="2848" y="848"/>
              <a:chExt cx="140" cy="98"/>
            </a:xfrm>
          </p:grpSpPr>
          <p:sp>
            <p:nvSpPr>
              <p:cNvPr id="107733"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4"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5"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nvGrpSpPr>
            <p:cNvPr id="107729" name="Group 31"/>
            <p:cNvGrpSpPr>
              <a:grpSpLocks/>
            </p:cNvGrpSpPr>
            <p:nvPr/>
          </p:nvGrpSpPr>
          <p:grpSpPr bwMode="auto">
            <a:xfrm flipV="1">
              <a:off x="3686" y="243"/>
              <a:ext cx="177" cy="66"/>
              <a:chOff x="2848" y="848"/>
              <a:chExt cx="140" cy="98"/>
            </a:xfrm>
          </p:grpSpPr>
          <p:sp>
            <p:nvSpPr>
              <p:cNvPr id="107730"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1"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32"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cxnSp>
        <p:nvCxnSpPr>
          <p:cNvPr id="107554" name="Straight Connector 81"/>
          <p:cNvCxnSpPr>
            <a:cxnSpLocks noChangeShapeType="1"/>
          </p:cNvCxnSpPr>
          <p:nvPr/>
        </p:nvCxnSpPr>
        <p:spPr bwMode="auto">
          <a:xfrm>
            <a:off x="1362075" y="3262313"/>
            <a:ext cx="5856288"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cxnSp>
      <p:sp>
        <p:nvSpPr>
          <p:cNvPr id="107555" name="Text Box 106"/>
          <p:cNvSpPr txBox="1">
            <a:spLocks noChangeArrowheads="1"/>
          </p:cNvSpPr>
          <p:nvPr/>
        </p:nvSpPr>
        <p:spPr bwMode="auto">
          <a:xfrm>
            <a:off x="1203325" y="2827338"/>
            <a:ext cx="1358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600">
                <a:solidFill>
                  <a:srgbClr val="000000"/>
                </a:solidFill>
                <a:latin typeface="Arial" panose="020B0604020202020204" pitchFamily="34" charset="0"/>
              </a:rPr>
              <a:t>control plane</a:t>
            </a:r>
          </a:p>
        </p:txBody>
      </p:sp>
      <p:sp>
        <p:nvSpPr>
          <p:cNvPr id="107556" name="Text Box 106"/>
          <p:cNvSpPr txBox="1">
            <a:spLocks noChangeArrowheads="1"/>
          </p:cNvSpPr>
          <p:nvPr/>
        </p:nvSpPr>
        <p:spPr bwMode="auto">
          <a:xfrm>
            <a:off x="1217613" y="3313113"/>
            <a:ext cx="1143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600">
                <a:solidFill>
                  <a:srgbClr val="000000"/>
                </a:solidFill>
                <a:latin typeface="Arial" panose="020B0604020202020204" pitchFamily="34" charset="0"/>
              </a:rPr>
              <a:t>data plane</a:t>
            </a:r>
          </a:p>
        </p:txBody>
      </p:sp>
      <p:sp>
        <p:nvSpPr>
          <p:cNvPr id="85" name="AutoShape 118"/>
          <p:cNvSpPr>
            <a:spLocks noChangeArrowheads="1"/>
          </p:cNvSpPr>
          <p:nvPr/>
        </p:nvSpPr>
        <p:spPr bwMode="auto">
          <a:xfrm rot="5400000">
            <a:off x="3175000" y="3048000"/>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p>
            <a:pPr>
              <a:defRPr/>
            </a:pPr>
            <a:endParaRPr lang="en-US">
              <a:solidFill>
                <a:srgbClr val="000000"/>
              </a:solidFill>
              <a:latin typeface="Arial" charset="0"/>
              <a:ea typeface="ＭＳ Ｐゴシック" charset="0"/>
              <a:cs typeface="ＭＳ Ｐゴシック" charset="0"/>
            </a:endParaRPr>
          </a:p>
        </p:txBody>
      </p:sp>
      <p:sp>
        <p:nvSpPr>
          <p:cNvPr id="107558" name="Freeform 91"/>
          <p:cNvSpPr>
            <a:spLocks/>
          </p:cNvSpPr>
          <p:nvPr/>
        </p:nvSpPr>
        <p:spPr bwMode="auto">
          <a:xfrm>
            <a:off x="4968875" y="5416550"/>
            <a:ext cx="474663" cy="582613"/>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grpSp>
        <p:nvGrpSpPr>
          <p:cNvPr id="107559" name="Group 35"/>
          <p:cNvGrpSpPr>
            <a:grpSpLocks/>
          </p:cNvGrpSpPr>
          <p:nvPr/>
        </p:nvGrpSpPr>
        <p:grpSpPr bwMode="auto">
          <a:xfrm>
            <a:off x="4675188" y="5195888"/>
            <a:ext cx="501650" cy="233362"/>
            <a:chOff x="3600" y="219"/>
            <a:chExt cx="360" cy="175"/>
          </a:xfrm>
        </p:grpSpPr>
        <p:sp>
          <p:nvSpPr>
            <p:cNvPr id="107710"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711"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12"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13"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endParaRPr lang="zh-TW" altLang="zh-TW" sz="2400">
                <a:solidFill>
                  <a:srgbClr val="000000"/>
                </a:solidFill>
                <a:latin typeface="Times New Roman" panose="02020603050405020304" pitchFamily="18" charset="0"/>
              </a:endParaRPr>
            </a:p>
          </p:txBody>
        </p:sp>
        <p:sp>
          <p:nvSpPr>
            <p:cNvPr id="107714"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nvGrpSpPr>
            <p:cNvPr id="107715" name="Group 41"/>
            <p:cNvGrpSpPr>
              <a:grpSpLocks/>
            </p:cNvGrpSpPr>
            <p:nvPr/>
          </p:nvGrpSpPr>
          <p:grpSpPr bwMode="auto">
            <a:xfrm>
              <a:off x="3686" y="244"/>
              <a:ext cx="177" cy="66"/>
              <a:chOff x="2848" y="848"/>
              <a:chExt cx="140" cy="98"/>
            </a:xfrm>
          </p:grpSpPr>
          <p:sp>
            <p:nvSpPr>
              <p:cNvPr id="107720"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21"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22"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nvGrpSpPr>
            <p:cNvPr id="107716" name="Group 45"/>
            <p:cNvGrpSpPr>
              <a:grpSpLocks/>
            </p:cNvGrpSpPr>
            <p:nvPr/>
          </p:nvGrpSpPr>
          <p:grpSpPr bwMode="auto">
            <a:xfrm flipV="1">
              <a:off x="3686" y="243"/>
              <a:ext cx="177" cy="66"/>
              <a:chOff x="2848" y="848"/>
              <a:chExt cx="140" cy="98"/>
            </a:xfrm>
          </p:grpSpPr>
          <p:sp>
            <p:nvSpPr>
              <p:cNvPr id="107717"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18"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19"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grpSp>
        <p:nvGrpSpPr>
          <p:cNvPr id="107560" name="Group 63"/>
          <p:cNvGrpSpPr>
            <a:grpSpLocks/>
          </p:cNvGrpSpPr>
          <p:nvPr/>
        </p:nvGrpSpPr>
        <p:grpSpPr bwMode="auto">
          <a:xfrm>
            <a:off x="5226050" y="5962650"/>
            <a:ext cx="501650" cy="233363"/>
            <a:chOff x="3600" y="219"/>
            <a:chExt cx="360" cy="175"/>
          </a:xfrm>
        </p:grpSpPr>
        <p:sp>
          <p:nvSpPr>
            <p:cNvPr id="107697"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698"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699"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00"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endParaRPr lang="zh-TW" altLang="zh-TW" sz="2400">
                <a:solidFill>
                  <a:srgbClr val="000000"/>
                </a:solidFill>
                <a:latin typeface="Times New Roman" panose="02020603050405020304" pitchFamily="18" charset="0"/>
              </a:endParaRPr>
            </a:p>
          </p:txBody>
        </p:sp>
        <p:sp>
          <p:nvSpPr>
            <p:cNvPr id="107701"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nvGrpSpPr>
            <p:cNvPr id="107702" name="Group 69"/>
            <p:cNvGrpSpPr>
              <a:grpSpLocks/>
            </p:cNvGrpSpPr>
            <p:nvPr/>
          </p:nvGrpSpPr>
          <p:grpSpPr bwMode="auto">
            <a:xfrm>
              <a:off x="3686" y="244"/>
              <a:ext cx="177" cy="66"/>
              <a:chOff x="2848" y="848"/>
              <a:chExt cx="140" cy="98"/>
            </a:xfrm>
          </p:grpSpPr>
          <p:sp>
            <p:nvSpPr>
              <p:cNvPr id="107707"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08"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09"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nvGrpSpPr>
            <p:cNvPr id="107703" name="Group 73"/>
            <p:cNvGrpSpPr>
              <a:grpSpLocks/>
            </p:cNvGrpSpPr>
            <p:nvPr/>
          </p:nvGrpSpPr>
          <p:grpSpPr bwMode="auto">
            <a:xfrm flipV="1">
              <a:off x="3686" y="243"/>
              <a:ext cx="177" cy="66"/>
              <a:chOff x="2848" y="848"/>
              <a:chExt cx="140" cy="98"/>
            </a:xfrm>
          </p:grpSpPr>
          <p:sp>
            <p:nvSpPr>
              <p:cNvPr id="107704"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05"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sp>
            <p:nvSpPr>
              <p:cNvPr id="107706"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TW" altLang="en-US"/>
              </a:p>
            </p:txBody>
          </p:sp>
        </p:grpSp>
      </p:grpSp>
      <p:sp>
        <p:nvSpPr>
          <p:cNvPr id="107561" name="TextBox 114"/>
          <p:cNvSpPr txBox="1">
            <a:spLocks noChangeArrowheads="1"/>
          </p:cNvSpPr>
          <p:nvPr/>
        </p:nvSpPr>
        <p:spPr bwMode="auto">
          <a:xfrm>
            <a:off x="401638" y="1087438"/>
            <a:ext cx="78327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r>
              <a:rPr lang="en-US" altLang="zh-TW" sz="2400"/>
              <a:t>Each router contains a </a:t>
            </a:r>
            <a:r>
              <a:rPr lang="en-US" altLang="zh-TW" sz="2400" i="1">
                <a:solidFill>
                  <a:srgbClr val="CC0000"/>
                </a:solidFill>
              </a:rPr>
              <a:t>flow table </a:t>
            </a:r>
            <a:r>
              <a:rPr lang="en-US" altLang="zh-TW" sz="2400"/>
              <a:t>that is computed and distributed by a </a:t>
            </a:r>
            <a:r>
              <a:rPr lang="en-US" altLang="zh-TW" sz="2400" i="1"/>
              <a:t>logically centralized </a:t>
            </a:r>
            <a:r>
              <a:rPr lang="en-US" altLang="zh-TW" sz="2400"/>
              <a:t>routing controller</a:t>
            </a:r>
          </a:p>
        </p:txBody>
      </p:sp>
      <p:grpSp>
        <p:nvGrpSpPr>
          <p:cNvPr id="107562" name="Group 115"/>
          <p:cNvGrpSpPr>
            <a:grpSpLocks/>
          </p:cNvGrpSpPr>
          <p:nvPr/>
        </p:nvGrpSpPr>
        <p:grpSpPr bwMode="auto">
          <a:xfrm>
            <a:off x="3498850" y="2647950"/>
            <a:ext cx="328613" cy="247650"/>
            <a:chOff x="8481778" y="1650237"/>
            <a:chExt cx="327460" cy="247650"/>
          </a:xfrm>
        </p:grpSpPr>
        <p:sp>
          <p:nvSpPr>
            <p:cNvPr id="107692"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693"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94"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95"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96"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07563" name="Group 121"/>
          <p:cNvGrpSpPr>
            <a:grpSpLocks/>
          </p:cNvGrpSpPr>
          <p:nvPr/>
        </p:nvGrpSpPr>
        <p:grpSpPr bwMode="auto">
          <a:xfrm>
            <a:off x="2700338" y="3592513"/>
            <a:ext cx="2005012" cy="1449387"/>
            <a:chOff x="1215873" y="2346199"/>
            <a:chExt cx="2004836" cy="1450803"/>
          </a:xfrm>
        </p:grpSpPr>
        <p:sp>
          <p:nvSpPr>
            <p:cNvPr id="107638"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07641" name="Rectangle 125"/>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42" name="Text Box 110"/>
            <p:cNvSpPr txBox="1">
              <a:spLocks noChangeArrowheads="1"/>
            </p:cNvSpPr>
            <p:nvPr/>
          </p:nvSpPr>
          <p:spPr bwMode="auto">
            <a:xfrm>
              <a:off x="1509902" y="2374246"/>
              <a:ext cx="13622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r>
                <a:rPr lang="en-US" altLang="zh-TW" sz="1400">
                  <a:solidFill>
                    <a:srgbClr val="000000"/>
                  </a:solidFill>
                  <a:latin typeface="Arial" panose="020B0604020202020204" pitchFamily="34" charset="0"/>
                </a:rPr>
                <a:t>local flow table</a:t>
              </a:r>
            </a:p>
          </p:txBody>
        </p:sp>
        <p:sp>
          <p:nvSpPr>
            <p:cNvPr id="107643" name="Rectangle 127"/>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44" name="Text Box 111"/>
            <p:cNvSpPr txBox="1">
              <a:spLocks noChangeArrowheads="1"/>
            </p:cNvSpPr>
            <p:nvPr/>
          </p:nvSpPr>
          <p:spPr bwMode="auto">
            <a:xfrm>
              <a:off x="1215873" y="2656551"/>
              <a:ext cx="200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ctr">
                <a:lnSpc>
                  <a:spcPct val="100000"/>
                </a:lnSpc>
                <a:spcBef>
                  <a:spcPct val="0"/>
                </a:spcBef>
                <a:buClrTx/>
                <a:buSzTx/>
                <a:buFontTx/>
                <a:buNone/>
              </a:pPr>
              <a:r>
                <a:rPr lang="en-US" altLang="zh-TW" sz="1200">
                  <a:solidFill>
                    <a:srgbClr val="000000"/>
                  </a:solidFill>
                  <a:latin typeface="Arial" panose="020B0604020202020204" pitchFamily="34" charset="0"/>
                </a:rPr>
                <a:t>headers  counters  actions</a:t>
              </a:r>
            </a:p>
          </p:txBody>
        </p:sp>
        <p:sp>
          <p:nvSpPr>
            <p:cNvPr id="107645" name="Line 116"/>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nvGrpSpPr>
            <p:cNvPr id="107646" name="Group 130"/>
            <p:cNvGrpSpPr>
              <a:grpSpLocks/>
            </p:cNvGrpSpPr>
            <p:nvPr/>
          </p:nvGrpSpPr>
          <p:grpSpPr bwMode="auto">
            <a:xfrm>
              <a:off x="1302231" y="2965801"/>
              <a:ext cx="1840959" cy="207818"/>
              <a:chOff x="1302231" y="2991457"/>
              <a:chExt cx="1840959" cy="207818"/>
            </a:xfrm>
          </p:grpSpPr>
          <p:grpSp>
            <p:nvGrpSpPr>
              <p:cNvPr id="21"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80" name="Group 182"/>
              <p:cNvGrpSpPr>
                <a:grpSpLocks/>
              </p:cNvGrpSpPr>
              <p:nvPr/>
            </p:nvGrpSpPr>
            <p:grpSpPr bwMode="auto">
              <a:xfrm>
                <a:off x="1526796" y="3077273"/>
                <a:ext cx="201593" cy="45719"/>
                <a:chOff x="1501140" y="3070859"/>
                <a:chExt cx="201593" cy="45719"/>
              </a:xfrm>
            </p:grpSpPr>
            <p:sp>
              <p:nvSpPr>
                <p:cNvPr id="107689" name="Oval 19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90" name="Oval 19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91" name="Oval 19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81" name="Group 183"/>
              <p:cNvGrpSpPr>
                <a:grpSpLocks/>
              </p:cNvGrpSpPr>
              <p:nvPr/>
            </p:nvGrpSpPr>
            <p:grpSpPr bwMode="auto">
              <a:xfrm>
                <a:off x="2145472" y="3077473"/>
                <a:ext cx="201593" cy="45719"/>
                <a:chOff x="1501140" y="3070859"/>
                <a:chExt cx="201593" cy="45719"/>
              </a:xfrm>
            </p:grpSpPr>
            <p:sp>
              <p:nvSpPr>
                <p:cNvPr id="107686" name="Oval 188"/>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87" name="Oval 189"/>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88" name="Oval 190"/>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82" name="Group 184"/>
              <p:cNvGrpSpPr>
                <a:grpSpLocks/>
              </p:cNvGrpSpPr>
              <p:nvPr/>
            </p:nvGrpSpPr>
            <p:grpSpPr bwMode="auto">
              <a:xfrm>
                <a:off x="2744906" y="3077673"/>
                <a:ext cx="201593" cy="45719"/>
                <a:chOff x="1501140" y="3070859"/>
                <a:chExt cx="201593" cy="45719"/>
              </a:xfrm>
            </p:grpSpPr>
            <p:sp>
              <p:nvSpPr>
                <p:cNvPr id="107683" name="Oval 185"/>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84" name="Oval 186"/>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85" name="Oval 187"/>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grpSp>
          <p:nvGrpSpPr>
            <p:cNvPr id="107647" name="Group 131"/>
            <p:cNvGrpSpPr>
              <a:grpSpLocks/>
            </p:cNvGrpSpPr>
            <p:nvPr/>
          </p:nvGrpSpPr>
          <p:grpSpPr bwMode="auto">
            <a:xfrm>
              <a:off x="1300350" y="3205689"/>
              <a:ext cx="1840959" cy="207818"/>
              <a:chOff x="1302231" y="2991457"/>
              <a:chExt cx="1840959" cy="207818"/>
            </a:xfrm>
          </p:grpSpPr>
          <p:grpSp>
            <p:nvGrpSpPr>
              <p:cNvPr id="26"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67" name="Group 160"/>
              <p:cNvGrpSpPr>
                <a:grpSpLocks/>
              </p:cNvGrpSpPr>
              <p:nvPr/>
            </p:nvGrpSpPr>
            <p:grpSpPr bwMode="auto">
              <a:xfrm>
                <a:off x="1526796" y="3077273"/>
                <a:ext cx="201593" cy="45719"/>
                <a:chOff x="1501140" y="3070859"/>
                <a:chExt cx="201593" cy="45719"/>
              </a:xfrm>
            </p:grpSpPr>
            <p:sp>
              <p:nvSpPr>
                <p:cNvPr id="107676" name="Oval 169"/>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7" name="Oval 170"/>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8" name="Oval 171"/>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68" name="Group 161"/>
              <p:cNvGrpSpPr>
                <a:grpSpLocks/>
              </p:cNvGrpSpPr>
              <p:nvPr/>
            </p:nvGrpSpPr>
            <p:grpSpPr bwMode="auto">
              <a:xfrm>
                <a:off x="2145472" y="3077473"/>
                <a:ext cx="201593" cy="45719"/>
                <a:chOff x="1501140" y="3070859"/>
                <a:chExt cx="201593" cy="45719"/>
              </a:xfrm>
            </p:grpSpPr>
            <p:sp>
              <p:nvSpPr>
                <p:cNvPr id="107673" name="Oval 166"/>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4" name="Oval 167"/>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5" name="Oval 168"/>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69" name="Group 162"/>
              <p:cNvGrpSpPr>
                <a:grpSpLocks/>
              </p:cNvGrpSpPr>
              <p:nvPr/>
            </p:nvGrpSpPr>
            <p:grpSpPr bwMode="auto">
              <a:xfrm>
                <a:off x="2744906" y="3077673"/>
                <a:ext cx="201593" cy="45719"/>
                <a:chOff x="1501140" y="3070859"/>
                <a:chExt cx="201593" cy="45719"/>
              </a:xfrm>
            </p:grpSpPr>
            <p:sp>
              <p:nvSpPr>
                <p:cNvPr id="107670" name="Oval 163"/>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1" name="Oval 164"/>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72" name="Oval 165"/>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grpSp>
          <p:nvGrpSpPr>
            <p:cNvPr id="107648" name="Group 132"/>
            <p:cNvGrpSpPr>
              <a:grpSpLocks/>
            </p:cNvGrpSpPr>
            <p:nvPr/>
          </p:nvGrpSpPr>
          <p:grpSpPr bwMode="auto">
            <a:xfrm>
              <a:off x="1305438" y="3513599"/>
              <a:ext cx="1840959" cy="207818"/>
              <a:chOff x="1302231" y="2991457"/>
              <a:chExt cx="1840959" cy="207818"/>
            </a:xfrm>
          </p:grpSpPr>
          <p:grpSp>
            <p:nvGrpSpPr>
              <p:cNvPr id="33"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charset="0"/>
                    <a:ea typeface="ＭＳ Ｐゴシック" charset="0"/>
                    <a:cs typeface="ＭＳ Ｐゴシック"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54" name="Group 138"/>
              <p:cNvGrpSpPr>
                <a:grpSpLocks/>
              </p:cNvGrpSpPr>
              <p:nvPr/>
            </p:nvGrpSpPr>
            <p:grpSpPr bwMode="auto">
              <a:xfrm>
                <a:off x="1526796" y="3077273"/>
                <a:ext cx="201593" cy="45719"/>
                <a:chOff x="1501140" y="3070859"/>
                <a:chExt cx="201593" cy="45719"/>
              </a:xfrm>
            </p:grpSpPr>
            <p:sp>
              <p:nvSpPr>
                <p:cNvPr id="107663" name="Oval 147"/>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64" name="Oval 148"/>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65" name="Oval 149"/>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55" name="Group 139"/>
              <p:cNvGrpSpPr>
                <a:grpSpLocks/>
              </p:cNvGrpSpPr>
              <p:nvPr/>
            </p:nvGrpSpPr>
            <p:grpSpPr bwMode="auto">
              <a:xfrm>
                <a:off x="2145472" y="3077473"/>
                <a:ext cx="201593" cy="45719"/>
                <a:chOff x="1501140" y="3070859"/>
                <a:chExt cx="201593" cy="45719"/>
              </a:xfrm>
            </p:grpSpPr>
            <p:sp>
              <p:nvSpPr>
                <p:cNvPr id="107660" name="Oval 144"/>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61" name="Oval 145"/>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62" name="Oval 146"/>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nvGrpSpPr>
              <p:cNvPr id="107656" name="Group 140"/>
              <p:cNvGrpSpPr>
                <a:grpSpLocks/>
              </p:cNvGrpSpPr>
              <p:nvPr/>
            </p:nvGrpSpPr>
            <p:grpSpPr bwMode="auto">
              <a:xfrm>
                <a:off x="2744906" y="3077673"/>
                <a:ext cx="201593" cy="45719"/>
                <a:chOff x="1501140" y="3070859"/>
                <a:chExt cx="201593" cy="45719"/>
              </a:xfrm>
            </p:grpSpPr>
            <p:sp>
              <p:nvSpPr>
                <p:cNvPr id="107657" name="Oval 141"/>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58" name="Oval 142"/>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59" name="Oval 143"/>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grpSp>
        </p:grpSp>
        <p:sp>
          <p:nvSpPr>
            <p:cNvPr id="107649" name="Line 113"/>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50" name="Line 113"/>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51" name="Line 117"/>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52"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grpSp>
        <p:nvGrpSpPr>
          <p:cNvPr id="107564" name="Group 203"/>
          <p:cNvGrpSpPr>
            <a:grpSpLocks/>
          </p:cNvGrpSpPr>
          <p:nvPr/>
        </p:nvGrpSpPr>
        <p:grpSpPr bwMode="auto">
          <a:xfrm>
            <a:off x="5392738" y="4759325"/>
            <a:ext cx="430212" cy="306388"/>
            <a:chOff x="355958" y="2437424"/>
            <a:chExt cx="1990400" cy="1450803"/>
          </a:xfrm>
        </p:grpSpPr>
        <p:sp>
          <p:nvSpPr>
            <p:cNvPr id="10762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07631"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32"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33"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34"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35"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36"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3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grpSp>
        <p:nvGrpSpPr>
          <p:cNvPr id="107565" name="Group 214"/>
          <p:cNvGrpSpPr>
            <a:grpSpLocks/>
          </p:cNvGrpSpPr>
          <p:nvPr/>
        </p:nvGrpSpPr>
        <p:grpSpPr bwMode="auto">
          <a:xfrm>
            <a:off x="6053138" y="5583238"/>
            <a:ext cx="430212" cy="376237"/>
            <a:chOff x="355958" y="2437424"/>
            <a:chExt cx="1990400" cy="1450803"/>
          </a:xfrm>
        </p:grpSpPr>
        <p:sp>
          <p:nvSpPr>
            <p:cNvPr id="10761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07621"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22"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23"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24"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25"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26"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2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grpSp>
        <p:nvGrpSpPr>
          <p:cNvPr id="107566" name="Group 225"/>
          <p:cNvGrpSpPr>
            <a:grpSpLocks/>
          </p:cNvGrpSpPr>
          <p:nvPr/>
        </p:nvGrpSpPr>
        <p:grpSpPr bwMode="auto">
          <a:xfrm>
            <a:off x="6483350" y="6132513"/>
            <a:ext cx="431800" cy="374650"/>
            <a:chOff x="355958" y="2437424"/>
            <a:chExt cx="1990400" cy="1450803"/>
          </a:xfrm>
        </p:grpSpPr>
        <p:sp>
          <p:nvSpPr>
            <p:cNvPr id="10760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07611"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12"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13"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14"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15"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16"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1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grpSp>
        <p:nvGrpSpPr>
          <p:cNvPr id="107567" name="Group 236"/>
          <p:cNvGrpSpPr>
            <a:grpSpLocks/>
          </p:cNvGrpSpPr>
          <p:nvPr/>
        </p:nvGrpSpPr>
        <p:grpSpPr bwMode="auto">
          <a:xfrm>
            <a:off x="4835525" y="4545013"/>
            <a:ext cx="431800" cy="306387"/>
            <a:chOff x="355958" y="2437424"/>
            <a:chExt cx="1990400" cy="1450803"/>
          </a:xfrm>
        </p:grpSpPr>
        <p:sp>
          <p:nvSpPr>
            <p:cNvPr id="10759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en-US">
                <a:latin typeface="Arial" charset="0"/>
                <a:ea typeface="ＭＳ Ｐゴシック" charset="0"/>
                <a:cs typeface="ＭＳ Ｐゴシック" charset="0"/>
              </a:endParaRPr>
            </a:p>
          </p:txBody>
        </p:sp>
        <p:sp>
          <p:nvSpPr>
            <p:cNvPr id="107601"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02"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Arial" panose="020B0604020202020204" pitchFamily="34" charset="0"/>
              </a:endParaRPr>
            </a:p>
          </p:txBody>
        </p:sp>
        <p:sp>
          <p:nvSpPr>
            <p:cNvPr id="107603" name="Line 116"/>
            <p:cNvSpPr>
              <a:spLocks noChangeShapeType="1"/>
            </p:cNvSpPr>
            <p:nvPr/>
          </p:nvSpPr>
          <p:spPr bwMode="auto">
            <a:xfrm>
              <a:off x="422791" y="3018361"/>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04" name="Line 113"/>
            <p:cNvSpPr>
              <a:spLocks noChangeShapeType="1"/>
            </p:cNvSpPr>
            <p:nvPr/>
          </p:nvSpPr>
          <p:spPr bwMode="auto">
            <a:xfrm>
              <a:off x="1050217" y="2747776"/>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05" name="Line 113"/>
            <p:cNvSpPr>
              <a:spLocks noChangeShapeType="1"/>
            </p:cNvSpPr>
            <p:nvPr/>
          </p:nvSpPr>
          <p:spPr bwMode="auto">
            <a:xfrm>
              <a:off x="1721366" y="2752588"/>
              <a:ext cx="7938"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06" name="Line 117"/>
            <p:cNvSpPr>
              <a:spLocks noChangeShapeType="1"/>
            </p:cNvSpPr>
            <p:nvPr/>
          </p:nvSpPr>
          <p:spPr bwMode="auto">
            <a:xfrm flipV="1">
              <a:off x="422791" y="2752587"/>
              <a:ext cx="18604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60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grpSp>
      <p:cxnSp>
        <p:nvCxnSpPr>
          <p:cNvPr id="107568" name="Straight Arrow Connector 247"/>
          <p:cNvCxnSpPr>
            <a:cxnSpLocks noChangeShapeType="1"/>
            <a:stCxn id="107578" idx="2"/>
          </p:cNvCxnSpPr>
          <p:nvPr/>
        </p:nvCxnSpPr>
        <p:spPr bwMode="auto">
          <a:xfrm>
            <a:off x="5051425" y="2895600"/>
            <a:ext cx="1588" cy="1895475"/>
          </a:xfrm>
          <a:prstGeom prst="straightConnector1">
            <a:avLst/>
          </a:prstGeom>
          <a:noFill/>
          <a:ln w="9525">
            <a:solidFill>
              <a:srgbClr val="009973"/>
            </a:solidFill>
            <a:round/>
            <a:headEnd/>
            <a:tailEnd type="triangle" w="med" len="med"/>
          </a:ln>
          <a:extLst>
            <a:ext uri="{909E8E84-426E-40DD-AFC4-6F175D3DCCD1}">
              <a14:hiddenFill xmlns:a14="http://schemas.microsoft.com/office/drawing/2010/main">
                <a:noFill/>
              </a14:hiddenFill>
            </a:ext>
          </a:extLst>
        </p:spPr>
      </p:cxnSp>
      <p:cxnSp>
        <p:nvCxnSpPr>
          <p:cNvPr id="107569" name="Straight Arrow Connector 248"/>
          <p:cNvCxnSpPr>
            <a:cxnSpLocks noChangeShapeType="1"/>
          </p:cNvCxnSpPr>
          <p:nvPr/>
        </p:nvCxnSpPr>
        <p:spPr bwMode="auto">
          <a:xfrm>
            <a:off x="5564188" y="2903538"/>
            <a:ext cx="44450" cy="2119312"/>
          </a:xfrm>
          <a:prstGeom prst="straightConnector1">
            <a:avLst/>
          </a:prstGeom>
          <a:noFill/>
          <a:ln w="9525">
            <a:solidFill>
              <a:srgbClr val="009973"/>
            </a:solidFill>
            <a:round/>
            <a:headEnd/>
            <a:tailEnd type="triangle" w="med" len="med"/>
          </a:ln>
          <a:extLst>
            <a:ext uri="{909E8E84-426E-40DD-AFC4-6F175D3DCCD1}">
              <a14:hiddenFill xmlns:a14="http://schemas.microsoft.com/office/drawing/2010/main">
                <a:noFill/>
              </a14:hiddenFill>
            </a:ext>
          </a:extLst>
        </p:spPr>
      </p:cxnSp>
      <p:cxnSp>
        <p:nvCxnSpPr>
          <p:cNvPr id="107570" name="Straight Arrow Connector 249"/>
          <p:cNvCxnSpPr>
            <a:cxnSpLocks noChangeShapeType="1"/>
          </p:cNvCxnSpPr>
          <p:nvPr/>
        </p:nvCxnSpPr>
        <p:spPr bwMode="auto">
          <a:xfrm>
            <a:off x="6196013" y="2895600"/>
            <a:ext cx="63500" cy="2944813"/>
          </a:xfrm>
          <a:prstGeom prst="straightConnector1">
            <a:avLst/>
          </a:prstGeom>
          <a:noFill/>
          <a:ln w="9525">
            <a:solidFill>
              <a:srgbClr val="009973"/>
            </a:solidFill>
            <a:round/>
            <a:headEnd/>
            <a:tailEnd type="triangle" w="med" len="med"/>
          </a:ln>
          <a:extLst>
            <a:ext uri="{909E8E84-426E-40DD-AFC4-6F175D3DCCD1}">
              <a14:hiddenFill xmlns:a14="http://schemas.microsoft.com/office/drawing/2010/main">
                <a:noFill/>
              </a14:hiddenFill>
            </a:ext>
          </a:extLst>
        </p:spPr>
      </p:cxnSp>
      <p:cxnSp>
        <p:nvCxnSpPr>
          <p:cNvPr id="107571" name="Straight Arrow Connector 250"/>
          <p:cNvCxnSpPr>
            <a:cxnSpLocks noChangeShapeType="1"/>
            <a:stCxn id="107593" idx="2"/>
          </p:cNvCxnSpPr>
          <p:nvPr/>
        </p:nvCxnSpPr>
        <p:spPr bwMode="auto">
          <a:xfrm>
            <a:off x="6669088" y="2895600"/>
            <a:ext cx="22225" cy="3492500"/>
          </a:xfrm>
          <a:prstGeom prst="straightConnector1">
            <a:avLst/>
          </a:prstGeom>
          <a:noFill/>
          <a:ln w="9525">
            <a:solidFill>
              <a:srgbClr val="009973"/>
            </a:solidFill>
            <a:round/>
            <a:headEnd/>
            <a:tailEnd type="triangle" w="med" len="med"/>
          </a:ln>
          <a:extLst>
            <a:ext uri="{909E8E84-426E-40DD-AFC4-6F175D3DCCD1}">
              <a14:hiddenFill xmlns:a14="http://schemas.microsoft.com/office/drawing/2010/main">
                <a:noFill/>
              </a14:hiddenFill>
            </a:ext>
          </a:extLst>
        </p:spPr>
      </p:cxnSp>
      <p:grpSp>
        <p:nvGrpSpPr>
          <p:cNvPr id="107572" name="Group 251"/>
          <p:cNvGrpSpPr>
            <a:grpSpLocks/>
          </p:cNvGrpSpPr>
          <p:nvPr/>
        </p:nvGrpSpPr>
        <p:grpSpPr bwMode="auto">
          <a:xfrm>
            <a:off x="6505575" y="2647950"/>
            <a:ext cx="327025" cy="247650"/>
            <a:chOff x="8481778" y="1650237"/>
            <a:chExt cx="327460" cy="247650"/>
          </a:xfrm>
        </p:grpSpPr>
        <p:sp>
          <p:nvSpPr>
            <p:cNvPr id="1075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9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07573" name="Group 257"/>
          <p:cNvGrpSpPr>
            <a:grpSpLocks/>
          </p:cNvGrpSpPr>
          <p:nvPr/>
        </p:nvGrpSpPr>
        <p:grpSpPr bwMode="auto">
          <a:xfrm>
            <a:off x="6015038" y="2647950"/>
            <a:ext cx="327025" cy="247650"/>
            <a:chOff x="8481778" y="1650237"/>
            <a:chExt cx="327460" cy="247650"/>
          </a:xfrm>
        </p:grpSpPr>
        <p:sp>
          <p:nvSpPr>
            <p:cNvPr id="10758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8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9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07574" name="Group 263"/>
          <p:cNvGrpSpPr>
            <a:grpSpLocks/>
          </p:cNvGrpSpPr>
          <p:nvPr/>
        </p:nvGrpSpPr>
        <p:grpSpPr bwMode="auto">
          <a:xfrm>
            <a:off x="5386388" y="2647950"/>
            <a:ext cx="327025" cy="247650"/>
            <a:chOff x="8481778" y="1650237"/>
            <a:chExt cx="327460" cy="247650"/>
          </a:xfrm>
        </p:grpSpPr>
        <p:sp>
          <p:nvSpPr>
            <p:cNvPr id="10758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84"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5"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6"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7"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nvGrpSpPr>
          <p:cNvPr id="107575" name="Group 269"/>
          <p:cNvGrpSpPr>
            <a:grpSpLocks/>
          </p:cNvGrpSpPr>
          <p:nvPr/>
        </p:nvGrpSpPr>
        <p:grpSpPr bwMode="auto">
          <a:xfrm>
            <a:off x="4886325" y="2647950"/>
            <a:ext cx="328613" cy="247650"/>
            <a:chOff x="8481778" y="1650237"/>
            <a:chExt cx="327460" cy="247650"/>
          </a:xfrm>
        </p:grpSpPr>
        <p:sp>
          <p:nvSpPr>
            <p:cNvPr id="10757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solidFill>
                  <a:srgbClr val="000000"/>
                </a:solidFill>
                <a:latin typeface="Arial" panose="020B0604020202020204" pitchFamily="34" charset="0"/>
              </a:endParaRPr>
            </a:p>
          </p:txBody>
        </p:sp>
        <p:sp>
          <p:nvSpPr>
            <p:cNvPr id="107579" name="Line 130"/>
            <p:cNvSpPr>
              <a:spLocks noChangeShapeType="1"/>
            </p:cNvSpPr>
            <p:nvPr/>
          </p:nvSpPr>
          <p:spPr bwMode="auto">
            <a:xfrm>
              <a:off x="8715682"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0" name="Line 131"/>
            <p:cNvSpPr>
              <a:spLocks noChangeShapeType="1"/>
            </p:cNvSpPr>
            <p:nvPr/>
          </p:nvSpPr>
          <p:spPr bwMode="auto">
            <a:xfrm>
              <a:off x="8483154" y="1740725"/>
              <a:ext cx="3260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1" name="Line 132"/>
            <p:cNvSpPr>
              <a:spLocks noChangeShapeType="1"/>
            </p:cNvSpPr>
            <p:nvPr/>
          </p:nvSpPr>
          <p:spPr bwMode="auto">
            <a:xfrm flipV="1">
              <a:off x="8481778" y="1691512"/>
              <a:ext cx="32746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07582" name="Line 130"/>
            <p:cNvSpPr>
              <a:spLocks noChangeShapeType="1"/>
            </p:cNvSpPr>
            <p:nvPr/>
          </p:nvSpPr>
          <p:spPr bwMode="auto">
            <a:xfrm>
              <a:off x="8602857" y="1691512"/>
              <a:ext cx="1376" cy="206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sp>
        <p:nvSpPr>
          <p:cNvPr id="107576" name="Slide Number Placeholder 5"/>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200">
                <a:latin typeface="Tahoma" panose="020B0604030504040204" pitchFamily="34" charset="0"/>
              </a:rPr>
              <a:t>4-</a:t>
            </a:r>
            <a:fld id="{0BBDED36-E09C-4B85-9E3D-01DA0FC91CD3}" type="slidenum">
              <a:rPr lang="en-US" altLang="zh-TW" sz="1200" smtClean="0">
                <a:latin typeface="Tahoma" panose="020B0604030504040204" pitchFamily="34" charset="0"/>
              </a:rPr>
              <a:pPr>
                <a:lnSpc>
                  <a:spcPct val="100000"/>
                </a:lnSpc>
                <a:spcBef>
                  <a:spcPct val="0"/>
                </a:spcBef>
                <a:buClrTx/>
                <a:buSzTx/>
                <a:buFontTx/>
                <a:buNone/>
              </a:pPr>
              <a:t>15</a:t>
            </a:fld>
            <a:endParaRPr lang="en-US" altLang="zh-TW" sz="1200">
              <a:latin typeface="Tahoma" panose="020B0604030504040204" pitchFamily="34" charset="0"/>
            </a:endParaRPr>
          </a:p>
        </p:txBody>
      </p:sp>
      <p:sp>
        <p:nvSpPr>
          <p:cNvPr id="107577" name="Footer Placeholder 2"/>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12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47585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1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42" y="773797"/>
            <a:ext cx="7595425" cy="242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p:cNvSpPr txBox="1">
            <a:spLocks noChangeArrowheads="1"/>
          </p:cNvSpPr>
          <p:nvPr/>
        </p:nvSpPr>
        <p:spPr bwMode="auto">
          <a:xfrm>
            <a:off x="152400" y="4859886"/>
            <a:ext cx="32766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2400" b="0" dirty="0">
                <a:solidFill>
                  <a:prstClr val="black"/>
                </a:solidFill>
                <a:latin typeface="+mn-lt"/>
              </a:rPr>
              <a:t>Vertically integrated</a:t>
            </a:r>
          </a:p>
          <a:p>
            <a:pPr algn="ctr" defTabSz="914400" eaLnBrk="1" fontAlgn="base" hangingPunct="1">
              <a:spcBef>
                <a:spcPct val="0"/>
              </a:spcBef>
              <a:spcAft>
                <a:spcPct val="0"/>
              </a:spcAft>
            </a:pPr>
            <a:r>
              <a:rPr lang="en-US" sz="2400" b="0" dirty="0">
                <a:solidFill>
                  <a:prstClr val="black"/>
                </a:solidFill>
                <a:latin typeface="+mn-lt"/>
              </a:rPr>
              <a:t>Closed, proprietary</a:t>
            </a:r>
          </a:p>
          <a:p>
            <a:pPr algn="ctr" defTabSz="914400" eaLnBrk="1" fontAlgn="base" hangingPunct="1">
              <a:spcBef>
                <a:spcPct val="0"/>
              </a:spcBef>
              <a:spcAft>
                <a:spcPct val="0"/>
              </a:spcAft>
            </a:pPr>
            <a:r>
              <a:rPr lang="en-US" sz="2400" b="0" dirty="0">
                <a:solidFill>
                  <a:prstClr val="black"/>
                </a:solidFill>
                <a:latin typeface="+mn-lt"/>
              </a:rPr>
              <a:t>Slow innovation</a:t>
            </a:r>
          </a:p>
          <a:p>
            <a:pPr algn="ctr" defTabSz="914400" eaLnBrk="1" fontAlgn="base" hangingPunct="1">
              <a:spcBef>
                <a:spcPct val="0"/>
              </a:spcBef>
              <a:spcAft>
                <a:spcPct val="0"/>
              </a:spcAft>
            </a:pPr>
            <a:r>
              <a:rPr lang="en-US" sz="2400" b="0" dirty="0">
                <a:solidFill>
                  <a:prstClr val="black"/>
                </a:solidFill>
                <a:latin typeface="+mn-lt"/>
              </a:rPr>
              <a:t>Small industry</a:t>
            </a: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rcRect l="6149" t="1500" r="3650" b="5499"/>
          <a:stretch>
            <a:fillRect/>
          </a:stretch>
        </p:blipFill>
        <p:spPr bwMode="auto">
          <a:xfrm>
            <a:off x="367763" y="1300457"/>
            <a:ext cx="2496173" cy="351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ounded Rectangle 4"/>
          <p:cNvSpPr/>
          <p:nvPr/>
        </p:nvSpPr>
        <p:spPr>
          <a:xfrm>
            <a:off x="609600" y="2496799"/>
            <a:ext cx="1905000" cy="965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a:solidFill>
                  <a:prstClr val="white"/>
                </a:solidFill>
                <a:latin typeface="+mj-lt"/>
                <a:ea typeface="ＭＳ Ｐゴシック" charset="-128"/>
                <a:cs typeface="ＭＳ Ｐゴシック" charset="-128"/>
              </a:rPr>
              <a:t>Operating</a:t>
            </a:r>
          </a:p>
          <a:p>
            <a:pPr algn="ctr" defTabSz="914400" fontAlgn="base">
              <a:spcBef>
                <a:spcPct val="0"/>
              </a:spcBef>
              <a:spcAft>
                <a:spcPct val="0"/>
              </a:spcAft>
              <a:defRPr/>
            </a:pPr>
            <a:r>
              <a:rPr lang="en-US" sz="2000" b="1">
                <a:solidFill>
                  <a:prstClr val="white"/>
                </a:solidFill>
                <a:latin typeface="+mj-lt"/>
                <a:ea typeface="ＭＳ Ｐゴシック" charset="-128"/>
                <a:cs typeface="ＭＳ Ｐゴシック" charset="-128"/>
              </a:rPr>
              <a:t>System</a:t>
            </a:r>
          </a:p>
        </p:txBody>
      </p:sp>
      <p:sp>
        <p:nvSpPr>
          <p:cNvPr id="14" name="Rounded Rectangle 13"/>
          <p:cNvSpPr/>
          <p:nvPr/>
        </p:nvSpPr>
        <p:spPr>
          <a:xfrm>
            <a:off x="609600" y="3538199"/>
            <a:ext cx="1905000" cy="838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a:solidFill>
                  <a:prstClr val="white"/>
                </a:solidFill>
                <a:latin typeface="+mj-lt"/>
                <a:ea typeface="ＭＳ Ｐゴシック" charset="-128"/>
                <a:cs typeface="ＭＳ Ｐゴシック" charset="-128"/>
              </a:rPr>
              <a:t>Hardware</a:t>
            </a:r>
          </a:p>
        </p:txBody>
      </p:sp>
      <p:grpSp>
        <p:nvGrpSpPr>
          <p:cNvPr id="2" name="Group 47"/>
          <p:cNvGrpSpPr>
            <a:grpSpLocks/>
          </p:cNvGrpSpPr>
          <p:nvPr/>
        </p:nvGrpSpPr>
        <p:grpSpPr bwMode="auto">
          <a:xfrm>
            <a:off x="5440815" y="1480745"/>
            <a:ext cx="3048000" cy="417900"/>
            <a:chOff x="5334000" y="1371600"/>
            <a:chExt cx="3657600" cy="685800"/>
          </a:xfrm>
        </p:grpSpPr>
        <p:sp>
          <p:nvSpPr>
            <p:cNvPr id="46" name="Rounded Rectangle 45"/>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5" name="Rounded Rectangle 44"/>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4" name="Rounded Rectangle 43"/>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3" name="Rounded Rectangle 42"/>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2" name="Rounded Rectangle 41"/>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1" name="Rounded Rectangle 40"/>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40" name="Rounded Rectangle 39"/>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39" name="Rounded Rectangle 38"/>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38" name="Rounded Rectangle 37"/>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37" name="Rounded Rectangle 36"/>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31" name="Rounded Rectangle 30"/>
            <p:cNvSpPr/>
            <p:nvPr/>
          </p:nvSpPr>
          <p:spPr bwMode="auto">
            <a:xfrm>
              <a:off x="5334000" y="1371600"/>
              <a:ext cx="9144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400" b="1" dirty="0">
                  <a:solidFill>
                    <a:prstClr val="black"/>
                  </a:solidFill>
                  <a:latin typeface="Calibri"/>
                </a:rPr>
                <a:t>App</a:t>
              </a:r>
            </a:p>
          </p:txBody>
        </p:sp>
      </p:grpSp>
      <p:sp>
        <p:nvSpPr>
          <p:cNvPr id="35" name="Rounded Rectangle 34"/>
          <p:cNvSpPr/>
          <p:nvPr/>
        </p:nvSpPr>
        <p:spPr>
          <a:xfrm>
            <a:off x="609600" y="1658599"/>
            <a:ext cx="1905000" cy="7366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Applications</a:t>
            </a:r>
          </a:p>
        </p:txBody>
      </p:sp>
      <p:sp>
        <p:nvSpPr>
          <p:cNvPr id="36" name="TextBox 35"/>
          <p:cNvSpPr txBox="1">
            <a:spLocks noChangeArrowheads="1"/>
          </p:cNvSpPr>
          <p:nvPr/>
        </p:nvSpPr>
        <p:spPr bwMode="auto">
          <a:xfrm>
            <a:off x="5410200" y="4875620"/>
            <a:ext cx="3200400" cy="1570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2400" b="0" dirty="0">
                <a:solidFill>
                  <a:prstClr val="black"/>
                </a:solidFill>
                <a:latin typeface="+mj-lt"/>
              </a:rPr>
              <a:t>Horizontal</a:t>
            </a:r>
          </a:p>
          <a:p>
            <a:pPr algn="ctr" defTabSz="914400" eaLnBrk="1" fontAlgn="base" hangingPunct="1">
              <a:spcBef>
                <a:spcPct val="0"/>
              </a:spcBef>
              <a:spcAft>
                <a:spcPct val="0"/>
              </a:spcAft>
            </a:pPr>
            <a:r>
              <a:rPr lang="en-US" sz="2400" b="0" dirty="0">
                <a:solidFill>
                  <a:prstClr val="black"/>
                </a:solidFill>
                <a:latin typeface="+mj-lt"/>
              </a:rPr>
              <a:t>Open interfaces</a:t>
            </a:r>
          </a:p>
          <a:p>
            <a:pPr algn="ctr" defTabSz="914400" eaLnBrk="1" fontAlgn="base" hangingPunct="1">
              <a:spcBef>
                <a:spcPct val="0"/>
              </a:spcBef>
              <a:spcAft>
                <a:spcPct val="0"/>
              </a:spcAft>
            </a:pPr>
            <a:r>
              <a:rPr lang="en-US" sz="2400" b="0" dirty="0">
                <a:solidFill>
                  <a:prstClr val="black"/>
                </a:solidFill>
                <a:latin typeface="+mj-lt"/>
              </a:rPr>
              <a:t>Rapid innovation</a:t>
            </a:r>
          </a:p>
          <a:p>
            <a:pPr algn="ctr" defTabSz="914400" eaLnBrk="1" fontAlgn="base" hangingPunct="1">
              <a:spcBef>
                <a:spcPct val="0"/>
              </a:spcBef>
              <a:spcAft>
                <a:spcPct val="0"/>
              </a:spcAft>
            </a:pPr>
            <a:r>
              <a:rPr lang="en-US" sz="2400" b="0" dirty="0">
                <a:solidFill>
                  <a:prstClr val="black"/>
                </a:solidFill>
                <a:latin typeface="+mj-lt"/>
              </a:rPr>
              <a:t>Huge industry</a:t>
            </a:r>
          </a:p>
        </p:txBody>
      </p:sp>
      <p:sp>
        <p:nvSpPr>
          <p:cNvPr id="47" name="Right Arrow 46"/>
          <p:cNvSpPr/>
          <p:nvPr/>
        </p:nvSpPr>
        <p:spPr>
          <a:xfrm>
            <a:off x="3733800" y="2437515"/>
            <a:ext cx="1143000" cy="762000"/>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defTabSz="914400">
              <a:defRPr/>
            </a:pPr>
            <a:endParaRPr lang="en-US" sz="2000" b="1">
              <a:solidFill>
                <a:prstClr val="white"/>
              </a:solidFill>
              <a:latin typeface="Calibri"/>
            </a:endParaRPr>
          </a:p>
        </p:txBody>
      </p:sp>
      <p:grpSp>
        <p:nvGrpSpPr>
          <p:cNvPr id="3" name="Group 56"/>
          <p:cNvGrpSpPr>
            <a:grpSpLocks/>
          </p:cNvGrpSpPr>
          <p:nvPr/>
        </p:nvGrpSpPr>
        <p:grpSpPr bwMode="auto">
          <a:xfrm>
            <a:off x="5737719" y="3484470"/>
            <a:ext cx="2721609" cy="1396073"/>
            <a:chOff x="5105400" y="3212068"/>
            <a:chExt cx="3451510" cy="1817132"/>
          </a:xfrm>
        </p:grpSpPr>
        <p:sp>
          <p:nvSpPr>
            <p:cNvPr id="23" name="Rounded Rectangle 22"/>
            <p:cNvSpPr/>
            <p:nvPr/>
          </p:nvSpPr>
          <p:spPr bwMode="auto">
            <a:xfrm>
              <a:off x="6096000" y="3874196"/>
              <a:ext cx="2424501" cy="697803"/>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1600" b="1" dirty="0">
                  <a:solidFill>
                    <a:prstClr val="white"/>
                  </a:solidFill>
                  <a:latin typeface="Arial" charset="0"/>
                  <a:ea typeface="ＭＳ Ｐゴシック" charset="-128"/>
                  <a:cs typeface="ＭＳ Ｐゴシック" charset="-128"/>
                </a:rPr>
                <a:t>Microprocessor</a:t>
              </a:r>
            </a:p>
          </p:txBody>
        </p:sp>
        <p:pic>
          <p:nvPicPr>
            <p:cNvPr id="45094" name="Picture 3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3951732"/>
              <a:ext cx="1202196" cy="1077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5095" name="Group 51"/>
            <p:cNvGrpSpPr>
              <a:grpSpLocks/>
            </p:cNvGrpSpPr>
            <p:nvPr/>
          </p:nvGrpSpPr>
          <p:grpSpPr bwMode="auto">
            <a:xfrm>
              <a:off x="5435270" y="3212068"/>
              <a:ext cx="3121640" cy="440663"/>
              <a:chOff x="5511470" y="3200400"/>
              <a:chExt cx="3121640" cy="440663"/>
            </a:xfrm>
          </p:grpSpPr>
          <p:cxnSp>
            <p:nvCxnSpPr>
              <p:cNvPr id="51" name="Straight Connector 50"/>
              <p:cNvCxnSpPr/>
              <p:nvPr/>
            </p:nvCxnSpPr>
            <p:spPr>
              <a:xfrm>
                <a:off x="5511470" y="3424423"/>
                <a:ext cx="3121640" cy="45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097" name="TextBox 23"/>
              <p:cNvSpPr txBox="1">
                <a:spLocks noChangeArrowheads="1"/>
              </p:cNvSpPr>
              <p:nvPr/>
            </p:nvSpPr>
            <p:spPr bwMode="auto">
              <a:xfrm>
                <a:off x="5841339" y="3200400"/>
                <a:ext cx="2465881" cy="4406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grpSp>
        <p:nvGrpSpPr>
          <p:cNvPr id="6" name="Group 57"/>
          <p:cNvGrpSpPr>
            <a:grpSpLocks/>
          </p:cNvGrpSpPr>
          <p:nvPr/>
        </p:nvGrpSpPr>
        <p:grpSpPr bwMode="auto">
          <a:xfrm>
            <a:off x="5183490" y="2081201"/>
            <a:ext cx="3575710" cy="1234932"/>
            <a:chOff x="5263490" y="1889268"/>
            <a:chExt cx="3575710" cy="1234932"/>
          </a:xfrm>
        </p:grpSpPr>
        <p:sp>
          <p:nvSpPr>
            <p:cNvPr id="20" name="Rounded Rectangle 19"/>
            <p:cNvSpPr/>
            <p:nvPr/>
          </p:nvSpPr>
          <p:spPr bwMode="auto">
            <a:xfrm>
              <a:off x="6934200" y="2286000"/>
              <a:ext cx="762000" cy="838200"/>
            </a:xfrm>
            <a:prstGeom prst="roundRect">
              <a:avLst/>
            </a:prstGeom>
            <a:gradFill>
              <a:gsLst>
                <a:gs pos="0">
                  <a:srgbClr val="008000"/>
                </a:gs>
                <a:gs pos="100000">
                  <a:srgbClr val="00C362"/>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a:solidFill>
                    <a:srgbClr val="FFFFFF"/>
                  </a:solidFill>
                  <a:latin typeface="Calibri"/>
                </a:rPr>
                <a:t>Linux</a:t>
              </a:r>
            </a:p>
          </p:txBody>
        </p:sp>
        <p:sp>
          <p:nvSpPr>
            <p:cNvPr id="22" name="Rounded Rectangle 21"/>
            <p:cNvSpPr/>
            <p:nvPr/>
          </p:nvSpPr>
          <p:spPr bwMode="auto">
            <a:xfrm>
              <a:off x="8077200" y="2286000"/>
              <a:ext cx="762000" cy="838200"/>
            </a:xfrm>
            <a:prstGeom prst="roundRect">
              <a:avLst/>
            </a:prstGeom>
            <a:gradFill>
              <a:gsLst>
                <a:gs pos="0">
                  <a:srgbClr val="FF00FF"/>
                </a:gs>
                <a:gs pos="100000">
                  <a:srgbClr val="FF99CC"/>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a:solidFill>
                    <a:srgbClr val="FFFFFF"/>
                  </a:solidFill>
                  <a:latin typeface="Calibri"/>
                </a:rPr>
                <a:t>Mac</a:t>
              </a:r>
            </a:p>
            <a:p>
              <a:pPr algn="ctr" defTabSz="914400">
                <a:defRPr/>
              </a:pPr>
              <a:r>
                <a:rPr lang="en-US" sz="1600" b="1">
                  <a:solidFill>
                    <a:srgbClr val="FFFFFF"/>
                  </a:solidFill>
                  <a:latin typeface="Calibri"/>
                </a:rPr>
                <a:t>OS</a:t>
              </a:r>
            </a:p>
          </p:txBody>
        </p:sp>
        <p:sp>
          <p:nvSpPr>
            <p:cNvPr id="24" name="Rounded Rectangle 23"/>
            <p:cNvSpPr/>
            <p:nvPr/>
          </p:nvSpPr>
          <p:spPr bwMode="auto">
            <a:xfrm>
              <a:off x="5263490" y="2286000"/>
              <a:ext cx="1289710" cy="838200"/>
            </a:xfrm>
            <a:prstGeom prst="roundRect">
              <a:avLst/>
            </a:prstGeom>
            <a:gradFill>
              <a:gsLst>
                <a:gs pos="0">
                  <a:srgbClr val="FF0000"/>
                </a:gs>
                <a:gs pos="100000">
                  <a:srgbClr val="F7545C"/>
                </a:gs>
              </a:gsLst>
            </a:gra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2000" b="1" dirty="0">
                  <a:solidFill>
                    <a:srgbClr val="FFFFFF"/>
                  </a:solidFill>
                  <a:latin typeface="Calibri"/>
                </a:rPr>
                <a:t>Windows</a:t>
              </a:r>
            </a:p>
            <a:p>
              <a:pPr algn="ctr" defTabSz="914400">
                <a:defRPr/>
              </a:pPr>
              <a:r>
                <a:rPr lang="en-US" sz="1800" b="1" dirty="0">
                  <a:solidFill>
                    <a:srgbClr val="FFFFFF"/>
                  </a:solidFill>
                  <a:latin typeface="Calibri"/>
                </a:rPr>
                <a:t>(OS)</a:t>
              </a:r>
            </a:p>
          </p:txBody>
        </p:sp>
        <p:sp>
          <p:nvSpPr>
            <p:cNvPr id="45086" name="TextBox 23"/>
            <p:cNvSpPr txBox="1">
              <a:spLocks noChangeArrowheads="1"/>
            </p:cNvSpPr>
            <p:nvPr/>
          </p:nvSpPr>
          <p:spPr bwMode="auto">
            <a:xfrm>
              <a:off x="6553200" y="2526268"/>
              <a:ext cx="38991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a:solidFill>
                    <a:prstClr val="black"/>
                  </a:solidFill>
                  <a:latin typeface="Arial" charset="0"/>
                </a:rPr>
                <a:t>or</a:t>
              </a:r>
            </a:p>
          </p:txBody>
        </p:sp>
        <p:sp>
          <p:nvSpPr>
            <p:cNvPr id="45087" name="TextBox 24"/>
            <p:cNvSpPr txBox="1">
              <a:spLocks noChangeArrowheads="1"/>
            </p:cNvSpPr>
            <p:nvPr/>
          </p:nvSpPr>
          <p:spPr bwMode="auto">
            <a:xfrm>
              <a:off x="7696200" y="2514600"/>
              <a:ext cx="38991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a:solidFill>
                    <a:prstClr val="black"/>
                  </a:solidFill>
                  <a:latin typeface="Arial" charset="0"/>
                </a:rPr>
                <a:t>or</a:t>
              </a:r>
            </a:p>
          </p:txBody>
        </p:sp>
        <p:grpSp>
          <p:nvGrpSpPr>
            <p:cNvPr id="45088" name="Group 52"/>
            <p:cNvGrpSpPr>
              <a:grpSpLocks/>
            </p:cNvGrpSpPr>
            <p:nvPr/>
          </p:nvGrpSpPr>
          <p:grpSpPr bwMode="auto">
            <a:xfrm>
              <a:off x="5943600" y="1889268"/>
              <a:ext cx="2590800" cy="338554"/>
              <a:chOff x="6019800" y="3260868"/>
              <a:chExt cx="2590800" cy="338554"/>
            </a:xfrm>
          </p:grpSpPr>
          <p:cxnSp>
            <p:nvCxnSpPr>
              <p:cNvPr id="54" name="Straight Connector 53"/>
              <p:cNvCxnSpPr/>
              <p:nvPr/>
            </p:nvCxnSpPr>
            <p:spPr>
              <a:xfrm>
                <a:off x="6019800"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5090" name="TextBox 23"/>
              <p:cNvSpPr txBox="1">
                <a:spLocks noChangeArrowheads="1"/>
              </p:cNvSpPr>
              <p:nvPr/>
            </p:nvSpPr>
            <p:spPr bwMode="auto">
              <a:xfrm>
                <a:off x="6450385" y="3260868"/>
                <a:ext cx="1621357" cy="33855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sp>
        <p:nvSpPr>
          <p:cNvPr id="56" name="Right Arrow 55"/>
          <p:cNvSpPr/>
          <p:nvPr/>
        </p:nvSpPr>
        <p:spPr>
          <a:xfrm>
            <a:off x="3868480" y="5210723"/>
            <a:ext cx="1143000" cy="762000"/>
          </a:xfrm>
          <a:prstGeom prst="rightArrow">
            <a:avLst>
              <a:gd name="adj1" fmla="val 50000"/>
              <a:gd name="adj2" fmla="val 68658"/>
            </a:avLst>
          </a:prstGeom>
          <a:solidFill>
            <a:srgbClr val="FF6600"/>
          </a:solidFill>
        </p:spPr>
        <p:style>
          <a:lnRef idx="1">
            <a:schemeClr val="accent2"/>
          </a:lnRef>
          <a:fillRef idx="3">
            <a:schemeClr val="accent2"/>
          </a:fillRef>
          <a:effectRef idx="2">
            <a:schemeClr val="accent2"/>
          </a:effectRef>
          <a:fontRef idx="minor">
            <a:schemeClr val="lt1"/>
          </a:fontRef>
        </p:style>
        <p:txBody>
          <a:bodyPr anchor="ctr"/>
          <a:lstStyle/>
          <a:p>
            <a:pPr algn="ctr" defTabSz="914400">
              <a:defRPr/>
            </a:pPr>
            <a:endParaRPr lang="en-US" sz="2000" b="1">
              <a:solidFill>
                <a:prstClr val="white"/>
              </a:solidFill>
              <a:latin typeface="Calibri"/>
            </a:endParaRPr>
          </a:p>
        </p:txBody>
      </p:sp>
      <p:sp>
        <p:nvSpPr>
          <p:cNvPr id="45076" name="Title 47"/>
          <p:cNvSpPr>
            <a:spLocks noGrp="1"/>
          </p:cNvSpPr>
          <p:nvPr>
            <p:ph type="title"/>
          </p:nvPr>
        </p:nvSpPr>
        <p:spPr>
          <a:xfrm>
            <a:off x="535402" y="0"/>
            <a:ext cx="8534400" cy="1143000"/>
          </a:xfrm>
        </p:spPr>
        <p:txBody>
          <a:bodyPr/>
          <a:lstStyle/>
          <a:p>
            <a:pPr algn="l"/>
            <a:r>
              <a:rPr lang="en-US" sz="4000" dirty="0">
                <a:solidFill>
                  <a:srgbClr val="000090"/>
                </a:solidFill>
                <a:latin typeface="Calibri" charset="0"/>
                <a:ea typeface="ＭＳ Ｐゴシック" charset="0"/>
                <a:cs typeface="ＭＳ Ｐゴシック" charset="0"/>
              </a:rPr>
              <a:t>Analogy: mainframe to PC evolution</a:t>
            </a:r>
            <a:r>
              <a:rPr lang="en-US" sz="2400" baseline="30000" dirty="0">
                <a:solidFill>
                  <a:schemeClr val="tx1"/>
                </a:solidFill>
                <a:latin typeface="Calibri" charset="0"/>
                <a:ea typeface="ＭＳ Ｐゴシック" charset="0"/>
                <a:cs typeface="ＭＳ Ｐゴシック" charset="0"/>
              </a:rPr>
              <a:t>*</a:t>
            </a:r>
            <a:endParaRPr lang="en-US" sz="4000" baseline="30000" dirty="0">
              <a:solidFill>
                <a:schemeClr val="tx1"/>
              </a:solidFill>
              <a:latin typeface="Calibri" charset="0"/>
              <a:ea typeface="ＭＳ Ｐゴシック" charset="0"/>
              <a:cs typeface="ＭＳ Ｐゴシック" charset="0"/>
            </a:endParaRPr>
          </a:p>
        </p:txBody>
      </p:sp>
      <p:sp>
        <p:nvSpPr>
          <p:cNvPr id="4" name="TextBox 3"/>
          <p:cNvSpPr txBox="1"/>
          <p:nvPr/>
        </p:nvSpPr>
        <p:spPr>
          <a:xfrm>
            <a:off x="152871" y="6550399"/>
            <a:ext cx="2254418" cy="276999"/>
          </a:xfrm>
          <a:prstGeom prst="rect">
            <a:avLst/>
          </a:prstGeom>
          <a:noFill/>
        </p:spPr>
        <p:txBody>
          <a:bodyPr wrap="none" rtlCol="0">
            <a:spAutoFit/>
          </a:bodyPr>
          <a:lstStyle/>
          <a:p>
            <a:r>
              <a:rPr lang="en-US" sz="1200" dirty="0"/>
              <a:t>* Slide  courtesy: N. McKeown</a:t>
            </a:r>
          </a:p>
        </p:txBody>
      </p:sp>
      <p:sp>
        <p:nvSpPr>
          <p:cNvPr id="49" name="Slide Number Placeholder 5"/>
          <p:cNvSpPr>
            <a:spLocks noGrp="1"/>
          </p:cNvSpPr>
          <p:nvPr>
            <p:ph type="sldNum" sz="quarter" idx="12"/>
          </p:nvPr>
        </p:nvSpPr>
        <p:spPr>
          <a:xfrm>
            <a:off x="8456154" y="6537091"/>
            <a:ext cx="687845" cy="3821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16</a:t>
            </a:fld>
            <a:endParaRPr lang="en-US" sz="1200" dirty="0">
              <a:latin typeface="Tahoma" charset="0"/>
            </a:endParaRPr>
          </a:p>
        </p:txBody>
      </p:sp>
      <p:sp>
        <p:nvSpPr>
          <p:cNvPr id="50" name="Footer Placeholder 2"/>
          <p:cNvSpPr>
            <a:spLocks noGrp="1"/>
          </p:cNvSpPr>
          <p:nvPr>
            <p:ph type="ftr" sz="quarter" idx="11"/>
          </p:nvPr>
        </p:nvSpPr>
        <p:spPr>
          <a:xfrm>
            <a:off x="6375496" y="6536277"/>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768881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nodeType="afterGroup">
                            <p:stCondLst>
                              <p:cond delay="10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47" grpId="0" animBg="1"/>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69" name="Text Box 167"/>
          <p:cNvSpPr txBox="1">
            <a:spLocks noChangeArrowheads="1"/>
          </p:cNvSpPr>
          <p:nvPr/>
        </p:nvSpPr>
        <p:spPr bwMode="auto">
          <a:xfrm>
            <a:off x="542925" y="236538"/>
            <a:ext cx="71626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Gill Sans MT" charset="0"/>
              </a:rPr>
              <a:t>SDN perspective: data plane switches</a:t>
            </a:r>
          </a:p>
        </p:txBody>
      </p:sp>
      <p:pic>
        <p:nvPicPr>
          <p:cNvPr id="48170" name="Picture 5" descr="underline_base"/>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 y="776287"/>
            <a:ext cx="7078870" cy="2113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Content Placeholder 6"/>
          <p:cNvSpPr>
            <a:spLocks noGrp="1"/>
          </p:cNvSpPr>
          <p:nvPr>
            <p:ph idx="1"/>
          </p:nvPr>
        </p:nvSpPr>
        <p:spPr>
          <a:xfrm>
            <a:off x="294684" y="1256540"/>
            <a:ext cx="4571424" cy="5010892"/>
          </a:xfrm>
        </p:spPr>
        <p:txBody>
          <a:bodyPr/>
          <a:lstStyle/>
          <a:p>
            <a:pPr marL="0" indent="0">
              <a:buNone/>
            </a:pPr>
            <a:r>
              <a:rPr lang="en-US" i="1" dirty="0">
                <a:solidFill>
                  <a:srgbClr val="CC0000"/>
                </a:solidFill>
              </a:rPr>
              <a:t>Data plane switches</a:t>
            </a:r>
          </a:p>
          <a:p>
            <a:r>
              <a:rPr lang="en-US" sz="2400" dirty="0"/>
              <a:t>fast, simple, commodity switches implementing generalized data-plane forwarding in hardware</a:t>
            </a:r>
          </a:p>
          <a:p>
            <a:r>
              <a:rPr lang="en-US" sz="2400" dirty="0"/>
              <a:t>API for table-based switch control (e.g., OpenFlow)</a:t>
            </a:r>
          </a:p>
          <a:p>
            <a:pPr lvl="1"/>
            <a:r>
              <a:rPr lang="en-US" sz="2000" dirty="0"/>
              <a:t>defines what is controllable and what is not</a:t>
            </a:r>
          </a:p>
          <a:p>
            <a:r>
              <a:rPr lang="en-US" sz="2400" dirty="0"/>
              <a:t>protocol for communicating with controller (e.g., OpenFlow)</a:t>
            </a:r>
          </a:p>
          <a:p>
            <a:endParaRPr lang="en-US" dirty="0"/>
          </a:p>
        </p:txBody>
      </p:sp>
      <p:grpSp>
        <p:nvGrpSpPr>
          <p:cNvPr id="1053" name="Group 1052"/>
          <p:cNvGrpSpPr/>
          <p:nvPr/>
        </p:nvGrpSpPr>
        <p:grpSpPr>
          <a:xfrm>
            <a:off x="4990227" y="1414364"/>
            <a:ext cx="3846765" cy="5169840"/>
            <a:chOff x="4990227" y="910464"/>
            <a:chExt cx="3846765" cy="5169840"/>
          </a:xfrm>
        </p:grpSpPr>
        <p:sp>
          <p:nvSpPr>
            <p:cNvPr id="1054" name="TextBox 399"/>
            <p:cNvSpPr txBox="1">
              <a:spLocks noChangeArrowheads="1"/>
            </p:cNvSpPr>
            <p:nvPr/>
          </p:nvSpPr>
          <p:spPr bwMode="auto">
            <a:xfrm>
              <a:off x="8518490" y="49366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data</a:t>
              </a:r>
            </a:p>
            <a:p>
              <a:pPr algn="ctr">
                <a:lnSpc>
                  <a:spcPts val="1463"/>
                </a:lnSpc>
              </a:pPr>
              <a:r>
                <a:rPr lang="en-US" sz="1400" dirty="0"/>
                <a:t>plane</a:t>
              </a:r>
            </a:p>
          </p:txBody>
        </p:sp>
        <p:sp>
          <p:nvSpPr>
            <p:cNvPr id="1055" name="TextBox 400"/>
            <p:cNvSpPr txBox="1">
              <a:spLocks noChangeArrowheads="1"/>
            </p:cNvSpPr>
            <p:nvPr/>
          </p:nvSpPr>
          <p:spPr bwMode="auto">
            <a:xfrm>
              <a:off x="8494972" y="24743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control</a:t>
              </a:r>
            </a:p>
            <a:p>
              <a:pPr algn="ctr">
                <a:lnSpc>
                  <a:spcPts val="1463"/>
                </a:lnSpc>
              </a:pPr>
              <a:r>
                <a:rPr lang="en-US" sz="1400" dirty="0"/>
                <a:t>plane</a:t>
              </a:r>
            </a:p>
          </p:txBody>
        </p:sp>
        <p:cxnSp>
          <p:nvCxnSpPr>
            <p:cNvPr id="1056" name="Straight Connector 1055"/>
            <p:cNvCxnSpPr/>
            <p:nvPr/>
          </p:nvCxnSpPr>
          <p:spPr bwMode="auto">
            <a:xfrm flipV="1">
              <a:off x="5272718" y="45296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57" name="Straight Connector 1056"/>
            <p:cNvCxnSpPr/>
            <p:nvPr/>
          </p:nvCxnSpPr>
          <p:spPr bwMode="auto">
            <a:xfrm flipV="1">
              <a:off x="5192283" y="27093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58" name="Group 1057"/>
            <p:cNvGrpSpPr/>
            <p:nvPr/>
          </p:nvGrpSpPr>
          <p:grpSpPr>
            <a:xfrm>
              <a:off x="5164667" y="4826000"/>
              <a:ext cx="2979208" cy="973667"/>
              <a:chOff x="2592388" y="5601756"/>
              <a:chExt cx="4027487" cy="939800"/>
            </a:xfrm>
          </p:grpSpPr>
          <p:sp>
            <p:nvSpPr>
              <p:cNvPr id="1114"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1115" name="Straight Connector 1114"/>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1115"/>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1116"/>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1117"/>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1118"/>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0" name="Straight Connector 1119"/>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23" name="Group 347"/>
              <p:cNvGrpSpPr>
                <a:grpSpLocks/>
              </p:cNvGrpSpPr>
              <p:nvPr/>
            </p:nvGrpSpPr>
            <p:grpSpPr bwMode="auto">
              <a:xfrm>
                <a:off x="5856401" y="5796097"/>
                <a:ext cx="588970" cy="242608"/>
                <a:chOff x="1871277" y="1576300"/>
                <a:chExt cx="1128371" cy="437861"/>
              </a:xfrm>
            </p:grpSpPr>
            <p:sp>
              <p:nvSpPr>
                <p:cNvPr id="1164" name="Oval 1163"/>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65" name="Rectangle 1164"/>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6" name="Oval 1165"/>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67" name="Freeform 1166"/>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8" name="Freeform 1167"/>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9" name="Freeform 1168"/>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70" name="Freeform 1169"/>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71" name="Straight Connector 1170"/>
                <p:cNvCxnSpPr>
                  <a:endCxn id="1166"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72" name="Straight Connector 1171"/>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124" name="Group 347"/>
              <p:cNvGrpSpPr>
                <a:grpSpLocks/>
              </p:cNvGrpSpPr>
              <p:nvPr/>
            </p:nvGrpSpPr>
            <p:grpSpPr bwMode="auto">
              <a:xfrm>
                <a:off x="4375328" y="5654000"/>
                <a:ext cx="588970" cy="242608"/>
                <a:chOff x="1871277" y="1576300"/>
                <a:chExt cx="1128371" cy="437861"/>
              </a:xfrm>
            </p:grpSpPr>
            <p:sp>
              <p:nvSpPr>
                <p:cNvPr id="1155" name="Oval 1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56" name="Rectangle 1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7" name="Oval 1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58" name="Freeform 1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9" name="Freeform 1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0" name="Freeform 1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1" name="Freeform 1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62" name="Straight Connector 1161"/>
                <p:cNvCxnSpPr>
                  <a:endCxn id="115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63" name="Straight Connector 1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125" name="Group 347"/>
              <p:cNvGrpSpPr>
                <a:grpSpLocks/>
              </p:cNvGrpSpPr>
              <p:nvPr/>
            </p:nvGrpSpPr>
            <p:grpSpPr bwMode="auto">
              <a:xfrm>
                <a:off x="2848241" y="5847813"/>
                <a:ext cx="588970" cy="242608"/>
                <a:chOff x="1871277" y="1576300"/>
                <a:chExt cx="1128371" cy="437861"/>
              </a:xfrm>
            </p:grpSpPr>
            <p:sp>
              <p:nvSpPr>
                <p:cNvPr id="1146" name="Oval 1145"/>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47" name="Rectangle 1146"/>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8" name="Oval 1147"/>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49" name="Freeform 1148"/>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0" name="Freeform 1149"/>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1" name="Freeform 1150"/>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2" name="Freeform 1151"/>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53" name="Straight Connector 1152"/>
                <p:cNvCxnSpPr>
                  <a:endCxn id="1148"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54" name="Straight Connector 1153"/>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126" name="Group 347"/>
              <p:cNvGrpSpPr>
                <a:grpSpLocks/>
              </p:cNvGrpSpPr>
              <p:nvPr/>
            </p:nvGrpSpPr>
            <p:grpSpPr bwMode="auto">
              <a:xfrm>
                <a:off x="5166757" y="6114152"/>
                <a:ext cx="588970" cy="242608"/>
                <a:chOff x="1871277" y="1576300"/>
                <a:chExt cx="1128371" cy="437861"/>
              </a:xfrm>
            </p:grpSpPr>
            <p:sp>
              <p:nvSpPr>
                <p:cNvPr id="1137" name="Oval 1136"/>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38" name="Rectangle 113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9" name="Oval 1138"/>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40" name="Freeform 113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1" name="Freeform 1140"/>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2" name="Freeform 1141"/>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3" name="Freeform 1142"/>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44" name="Straight Connector 1143"/>
                <p:cNvCxnSpPr>
                  <a:endCxn id="1139"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45" name="Straight Connector 1144"/>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1127" name="Group 347"/>
              <p:cNvGrpSpPr>
                <a:grpSpLocks/>
              </p:cNvGrpSpPr>
              <p:nvPr/>
            </p:nvGrpSpPr>
            <p:grpSpPr bwMode="auto">
              <a:xfrm>
                <a:off x="3704088" y="6206732"/>
                <a:ext cx="588970" cy="242608"/>
                <a:chOff x="1871277" y="1576300"/>
                <a:chExt cx="1128371" cy="437861"/>
              </a:xfrm>
            </p:grpSpPr>
            <p:sp>
              <p:nvSpPr>
                <p:cNvPr id="1128" name="Oval 1127"/>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29" name="Rectangle 1128"/>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0" name="Oval 1129"/>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31" name="Freeform 1130"/>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2" name="Freeform 1131"/>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3" name="Freeform 1132"/>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4" name="Freeform 1133"/>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5" name="Straight Connector 1134"/>
                <p:cNvCxnSpPr>
                  <a:endCxn id="1130"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36" name="Straight Connector 1135"/>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059" name="Group 1058"/>
            <p:cNvGrpSpPr/>
            <p:nvPr/>
          </p:nvGrpSpPr>
          <p:grpSpPr>
            <a:xfrm>
              <a:off x="4990227" y="3046752"/>
              <a:ext cx="3116606" cy="1053561"/>
              <a:chOff x="4990227" y="2877416"/>
              <a:chExt cx="3116606" cy="1053561"/>
            </a:xfrm>
          </p:grpSpPr>
          <p:sp>
            <p:nvSpPr>
              <p:cNvPr id="1078" name="Rectangle 1077"/>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79" name="Freeform 1078"/>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080" name="Group 950"/>
              <p:cNvGrpSpPr>
                <a:grpSpLocks/>
              </p:cNvGrpSpPr>
              <p:nvPr/>
            </p:nvGrpSpPr>
            <p:grpSpPr bwMode="auto">
              <a:xfrm>
                <a:off x="4990227" y="3351862"/>
                <a:ext cx="251561" cy="564103"/>
                <a:chOff x="4140" y="429"/>
                <a:chExt cx="1425" cy="2396"/>
              </a:xfrm>
            </p:grpSpPr>
            <p:sp>
              <p:nvSpPr>
                <p:cNvPr id="1082"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084"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5"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87" name="Group 956"/>
                <p:cNvGrpSpPr>
                  <a:grpSpLocks/>
                </p:cNvGrpSpPr>
                <p:nvPr/>
              </p:nvGrpSpPr>
              <p:grpSpPr bwMode="auto">
                <a:xfrm>
                  <a:off x="4749" y="668"/>
                  <a:ext cx="581" cy="145"/>
                  <a:chOff x="614" y="2568"/>
                  <a:chExt cx="725" cy="139"/>
                </a:xfrm>
              </p:grpSpPr>
              <p:sp>
                <p:nvSpPr>
                  <p:cNvPr id="111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1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08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89" name="Group 960"/>
                <p:cNvGrpSpPr>
                  <a:grpSpLocks/>
                </p:cNvGrpSpPr>
                <p:nvPr/>
              </p:nvGrpSpPr>
              <p:grpSpPr bwMode="auto">
                <a:xfrm>
                  <a:off x="4747" y="994"/>
                  <a:ext cx="581" cy="134"/>
                  <a:chOff x="614" y="2568"/>
                  <a:chExt cx="725" cy="139"/>
                </a:xfrm>
              </p:grpSpPr>
              <p:sp>
                <p:nvSpPr>
                  <p:cNvPr id="111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1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09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9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92" name="Group 965"/>
                <p:cNvGrpSpPr>
                  <a:grpSpLocks/>
                </p:cNvGrpSpPr>
                <p:nvPr/>
              </p:nvGrpSpPr>
              <p:grpSpPr bwMode="auto">
                <a:xfrm>
                  <a:off x="4735" y="1627"/>
                  <a:ext cx="582" cy="151"/>
                  <a:chOff x="614" y="2568"/>
                  <a:chExt cx="725" cy="139"/>
                </a:xfrm>
              </p:grpSpPr>
              <p:sp>
                <p:nvSpPr>
                  <p:cNvPr id="110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093"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094" name="Group 969"/>
                <p:cNvGrpSpPr>
                  <a:grpSpLocks/>
                </p:cNvGrpSpPr>
                <p:nvPr/>
              </p:nvGrpSpPr>
              <p:grpSpPr bwMode="auto">
                <a:xfrm>
                  <a:off x="4739" y="1327"/>
                  <a:ext cx="582" cy="139"/>
                  <a:chOff x="614" y="2568"/>
                  <a:chExt cx="725" cy="139"/>
                </a:xfrm>
              </p:grpSpPr>
              <p:sp>
                <p:nvSpPr>
                  <p:cNvPr id="110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09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096"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7"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9"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10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10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110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1081" name="TextBox 1080"/>
              <p:cNvSpPr txBox="1"/>
              <p:nvPr/>
            </p:nvSpPr>
            <p:spPr>
              <a:xfrm>
                <a:off x="5377031" y="3090332"/>
                <a:ext cx="2659202" cy="615553"/>
              </a:xfrm>
              <a:prstGeom prst="rect">
                <a:avLst/>
              </a:prstGeom>
              <a:noFill/>
            </p:spPr>
            <p:txBody>
              <a:bodyPr wrap="none" rtlCol="0">
                <a:spAutoFit/>
              </a:bodyPr>
              <a:lstStyle/>
              <a:p>
                <a:pPr algn="ctr"/>
                <a:r>
                  <a:rPr lang="en-US" dirty="0"/>
                  <a:t>SDN Controller</a:t>
                </a:r>
              </a:p>
              <a:p>
                <a:pPr algn="ctr"/>
                <a:r>
                  <a:rPr lang="en-US" sz="1600" dirty="0"/>
                  <a:t>(network operating system)</a:t>
                </a:r>
              </a:p>
            </p:txBody>
          </p:sp>
        </p:grpSp>
        <p:sp>
          <p:nvSpPr>
            <p:cNvPr id="1060" name="TextBox 1059"/>
            <p:cNvSpPr txBox="1"/>
            <p:nvPr/>
          </p:nvSpPr>
          <p:spPr>
            <a:xfrm>
              <a:off x="6837708" y="1058305"/>
              <a:ext cx="595035" cy="584776"/>
            </a:xfrm>
            <a:prstGeom prst="rect">
              <a:avLst/>
            </a:prstGeom>
            <a:noFill/>
          </p:spPr>
          <p:txBody>
            <a:bodyPr wrap="none" rtlCol="0">
              <a:spAutoFit/>
            </a:bodyPr>
            <a:lstStyle/>
            <a:p>
              <a:r>
                <a:rPr lang="en-US" sz="3200" dirty="0">
                  <a:solidFill>
                    <a:srgbClr val="008000"/>
                  </a:solidFill>
                </a:rPr>
                <a:t>…</a:t>
              </a:r>
            </a:p>
          </p:txBody>
        </p:sp>
        <p:grpSp>
          <p:nvGrpSpPr>
            <p:cNvPr id="1061" name="Group 1060"/>
            <p:cNvGrpSpPr/>
            <p:nvPr/>
          </p:nvGrpSpPr>
          <p:grpSpPr>
            <a:xfrm>
              <a:off x="5165914" y="1277466"/>
              <a:ext cx="1023471" cy="590176"/>
              <a:chOff x="4721412" y="1277470"/>
              <a:chExt cx="1023471" cy="590176"/>
            </a:xfrm>
          </p:grpSpPr>
          <p:sp>
            <p:nvSpPr>
              <p:cNvPr id="1076" name="Oval 1075"/>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7" name="TextBox 1076"/>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1062" name="Group 1061"/>
            <p:cNvGrpSpPr/>
            <p:nvPr/>
          </p:nvGrpSpPr>
          <p:grpSpPr>
            <a:xfrm>
              <a:off x="6000628" y="1798416"/>
              <a:ext cx="1023471" cy="590176"/>
              <a:chOff x="6106459" y="1967753"/>
              <a:chExt cx="1023471" cy="590176"/>
            </a:xfrm>
          </p:grpSpPr>
          <p:sp>
            <p:nvSpPr>
              <p:cNvPr id="1074" name="Oval 1073"/>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5" name="TextBox 1074"/>
              <p:cNvSpPr txBox="1"/>
              <p:nvPr/>
            </p:nvSpPr>
            <p:spPr>
              <a:xfrm>
                <a:off x="6177429" y="1997637"/>
                <a:ext cx="903087" cy="544765"/>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1063" name="Group 1062"/>
            <p:cNvGrpSpPr/>
            <p:nvPr/>
          </p:nvGrpSpPr>
          <p:grpSpPr>
            <a:xfrm>
              <a:off x="7230837" y="1756871"/>
              <a:ext cx="1023471" cy="590176"/>
              <a:chOff x="6938682" y="977153"/>
              <a:chExt cx="1023471" cy="590176"/>
            </a:xfrm>
          </p:grpSpPr>
          <p:sp>
            <p:nvSpPr>
              <p:cNvPr id="1072" name="Oval 1071"/>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3" name="TextBox 1072"/>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cxnSp>
          <p:nvCxnSpPr>
            <p:cNvPr id="1064" name="Straight Arrow Connector 1063"/>
            <p:cNvCxnSpPr/>
            <p:nvPr/>
          </p:nvCxnSpPr>
          <p:spPr bwMode="auto">
            <a:xfrm flipV="1">
              <a:off x="8627245" y="12179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65" name="Straight Arrow Connector 1064"/>
            <p:cNvCxnSpPr/>
            <p:nvPr/>
          </p:nvCxnSpPr>
          <p:spPr bwMode="auto">
            <a:xfrm>
              <a:off x="8652645" y="29661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66" name="Straight Arrow Connector 1065"/>
            <p:cNvCxnSpPr/>
            <p:nvPr/>
          </p:nvCxnSpPr>
          <p:spPr bwMode="auto">
            <a:xfrm>
              <a:off x="8661016" y="53816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67" name="Straight Arrow Connector 1066"/>
            <p:cNvCxnSpPr/>
            <p:nvPr/>
          </p:nvCxnSpPr>
          <p:spPr bwMode="auto">
            <a:xfrm flipV="1">
              <a:off x="8653320" y="45460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68" name="TextBox 399"/>
            <p:cNvSpPr txBox="1">
              <a:spLocks noChangeArrowheads="1"/>
            </p:cNvSpPr>
            <p:nvPr/>
          </p:nvSpPr>
          <p:spPr bwMode="auto">
            <a:xfrm>
              <a:off x="6650715" y="42355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southbound API</a:t>
              </a:r>
            </a:p>
          </p:txBody>
        </p:sp>
        <p:sp>
          <p:nvSpPr>
            <p:cNvPr id="1069" name="TextBox 399"/>
            <p:cNvSpPr txBox="1">
              <a:spLocks noChangeArrowheads="1"/>
            </p:cNvSpPr>
            <p:nvPr/>
          </p:nvSpPr>
          <p:spPr bwMode="auto">
            <a:xfrm>
              <a:off x="6646778" y="27177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northbound API</a:t>
              </a:r>
            </a:p>
          </p:txBody>
        </p:sp>
        <p:sp>
          <p:nvSpPr>
            <p:cNvPr id="1070" name="TextBox 399"/>
            <p:cNvSpPr txBox="1">
              <a:spLocks noChangeArrowheads="1"/>
            </p:cNvSpPr>
            <p:nvPr/>
          </p:nvSpPr>
          <p:spPr bwMode="auto">
            <a:xfrm>
              <a:off x="5507651" y="57957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SDN-controlled switches</a:t>
              </a:r>
            </a:p>
          </p:txBody>
        </p:sp>
        <p:sp>
          <p:nvSpPr>
            <p:cNvPr id="1071" name="TextBox 399"/>
            <p:cNvSpPr txBox="1">
              <a:spLocks noChangeArrowheads="1"/>
            </p:cNvSpPr>
            <p:nvPr/>
          </p:nvSpPr>
          <p:spPr bwMode="auto">
            <a:xfrm>
              <a:off x="5707907" y="9104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network-control applications</a:t>
              </a:r>
            </a:p>
          </p:txBody>
        </p:sp>
      </p:grpSp>
      <p:sp>
        <p:nvSpPr>
          <p:cNvPr id="2" name="Rectangle 1"/>
          <p:cNvSpPr/>
          <p:nvPr/>
        </p:nvSpPr>
        <p:spPr bwMode="auto">
          <a:xfrm>
            <a:off x="4785895" y="1147462"/>
            <a:ext cx="4134334" cy="3947271"/>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Slide Number Placeholder 5"/>
          <p:cNvSpPr>
            <a:spLocks noGrp="1"/>
          </p:cNvSpPr>
          <p:nvPr>
            <p:ph type="sldNum" sz="quarter" idx="12"/>
          </p:nvPr>
        </p:nvSpPr>
        <p:spPr>
          <a:xfrm>
            <a:off x="2226470"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17</a:t>
            </a:fld>
            <a:endParaRPr lang="en-US" sz="1200" dirty="0">
              <a:latin typeface="Tahoma" charset="0"/>
            </a:endParaRPr>
          </a:p>
        </p:txBody>
      </p:sp>
      <p:sp>
        <p:nvSpPr>
          <p:cNvPr id="128" name="Footer Placeholder 2"/>
          <p:cNvSpPr>
            <a:spLocks noGrp="1"/>
          </p:cNvSpPr>
          <p:nvPr>
            <p:ph type="ftr" sz="quarter" idx="11"/>
          </p:nvPr>
        </p:nvSpPr>
        <p:spPr>
          <a:xfrm>
            <a:off x="145812"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314990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69" name="Text Box 167"/>
          <p:cNvSpPr txBox="1">
            <a:spLocks noChangeArrowheads="1"/>
          </p:cNvSpPr>
          <p:nvPr/>
        </p:nvSpPr>
        <p:spPr bwMode="auto">
          <a:xfrm>
            <a:off x="542925" y="236538"/>
            <a:ext cx="647034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Gill Sans MT" charset="0"/>
              </a:rPr>
              <a:t>SDN perspective: SDN controller</a:t>
            </a:r>
          </a:p>
        </p:txBody>
      </p:sp>
      <p:pic>
        <p:nvPicPr>
          <p:cNvPr id="48170" name="Picture 5" descr="underline_base"/>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 y="776288"/>
            <a:ext cx="6494299" cy="2113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6" name="Content Placeholder 6"/>
          <p:cNvSpPr txBox="1">
            <a:spLocks/>
          </p:cNvSpPr>
          <p:nvPr/>
        </p:nvSpPr>
        <p:spPr bwMode="auto">
          <a:xfrm>
            <a:off x="524550" y="1248707"/>
            <a:ext cx="4333436" cy="5010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i="1" dirty="0">
                <a:solidFill>
                  <a:srgbClr val="CC0000"/>
                </a:solidFill>
              </a:rPr>
              <a:t>SDN controller (network OS): </a:t>
            </a:r>
          </a:p>
          <a:p>
            <a:r>
              <a:rPr lang="en-US" sz="2400" dirty="0"/>
              <a:t>maintain network state information</a:t>
            </a:r>
          </a:p>
          <a:p>
            <a:r>
              <a:rPr lang="en-US" sz="2400" dirty="0"/>
              <a:t>interacts with network control applications “above” via northbound API</a:t>
            </a:r>
          </a:p>
          <a:p>
            <a:r>
              <a:rPr lang="en-US" sz="2400" dirty="0"/>
              <a:t>interacts with network switches “below” via southbound API</a:t>
            </a:r>
          </a:p>
          <a:p>
            <a:r>
              <a:rPr lang="en-US" sz="2400" dirty="0"/>
              <a:t>implemented as distributed system for performance, scalability, fault-tolerance, robustness</a:t>
            </a:r>
          </a:p>
          <a:p>
            <a:endParaRPr lang="en-US" dirty="0"/>
          </a:p>
        </p:txBody>
      </p:sp>
      <p:sp>
        <p:nvSpPr>
          <p:cNvPr id="9" name="TextBox 399"/>
          <p:cNvSpPr txBox="1">
            <a:spLocks noChangeArrowheads="1"/>
          </p:cNvSpPr>
          <p:nvPr/>
        </p:nvSpPr>
        <p:spPr bwMode="auto">
          <a:xfrm>
            <a:off x="8518490" y="54405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data</a:t>
            </a:r>
          </a:p>
          <a:p>
            <a:pPr algn="ctr">
              <a:lnSpc>
                <a:spcPts val="1463"/>
              </a:lnSpc>
            </a:pPr>
            <a:r>
              <a:rPr lang="en-US" sz="1400" dirty="0"/>
              <a:t>plane</a:t>
            </a:r>
          </a:p>
        </p:txBody>
      </p:sp>
      <p:sp>
        <p:nvSpPr>
          <p:cNvPr id="10" name="TextBox 400"/>
          <p:cNvSpPr txBox="1">
            <a:spLocks noChangeArrowheads="1"/>
          </p:cNvSpPr>
          <p:nvPr/>
        </p:nvSpPr>
        <p:spPr bwMode="auto">
          <a:xfrm>
            <a:off x="8494972" y="29782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control</a:t>
            </a:r>
          </a:p>
          <a:p>
            <a:pPr algn="ctr">
              <a:lnSpc>
                <a:spcPts val="1463"/>
              </a:lnSpc>
            </a:pPr>
            <a:r>
              <a:rPr lang="en-US" sz="1400" dirty="0"/>
              <a:t>plane</a:t>
            </a:r>
          </a:p>
        </p:txBody>
      </p:sp>
      <p:cxnSp>
        <p:nvCxnSpPr>
          <p:cNvPr id="11" name="Straight Connector 10"/>
          <p:cNvCxnSpPr/>
          <p:nvPr/>
        </p:nvCxnSpPr>
        <p:spPr bwMode="auto">
          <a:xfrm flipV="1">
            <a:off x="5272718" y="50335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bwMode="auto">
          <a:xfrm flipV="1">
            <a:off x="5192283" y="32132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164667" y="5329900"/>
            <a:ext cx="2979208" cy="973667"/>
            <a:chOff x="2592388" y="5601756"/>
            <a:chExt cx="4027487" cy="939800"/>
          </a:xfrm>
        </p:grpSpPr>
        <p:sp>
          <p:nvSpPr>
            <p:cNvPr id="6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70" name="Straight Connector 6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8" name="Group 347"/>
            <p:cNvGrpSpPr>
              <a:grpSpLocks/>
            </p:cNvGrpSpPr>
            <p:nvPr/>
          </p:nvGrpSpPr>
          <p:grpSpPr bwMode="auto">
            <a:xfrm>
              <a:off x="5856401" y="5796097"/>
              <a:ext cx="588970" cy="242608"/>
              <a:chOff x="1871277" y="1576300"/>
              <a:chExt cx="1128371" cy="437861"/>
            </a:xfrm>
          </p:grpSpPr>
          <p:sp>
            <p:nvSpPr>
              <p:cNvPr id="119" name="Oval 11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Freeform 12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4" name="Freeform 12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5" name="Freeform 12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6" name="Straight Connector 125"/>
              <p:cNvCxnSpPr>
                <a:endCxn id="12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 name="Group 347"/>
            <p:cNvGrpSpPr>
              <a:grpSpLocks/>
            </p:cNvGrpSpPr>
            <p:nvPr/>
          </p:nvGrpSpPr>
          <p:grpSpPr bwMode="auto">
            <a:xfrm>
              <a:off x="4375328" y="5654000"/>
              <a:ext cx="588970" cy="242608"/>
              <a:chOff x="1871277" y="1576300"/>
              <a:chExt cx="1128371" cy="437861"/>
            </a:xfrm>
          </p:grpSpPr>
          <p:sp>
            <p:nvSpPr>
              <p:cNvPr id="110" name="Oval 10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1" name="Rectangle 11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 name="Oval 1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3" name="Freeform 11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 name="Freeform 11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 name="Freeform 11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 name="Freeform 11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7" name="Straight Connector 116"/>
              <p:cNvCxnSpPr>
                <a:endCxn id="11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 name="Group 347"/>
            <p:cNvGrpSpPr>
              <a:grpSpLocks/>
            </p:cNvGrpSpPr>
            <p:nvPr/>
          </p:nvGrpSpPr>
          <p:grpSpPr bwMode="auto">
            <a:xfrm>
              <a:off x="2848241" y="5847813"/>
              <a:ext cx="588970" cy="242608"/>
              <a:chOff x="1871277" y="1576300"/>
              <a:chExt cx="1128371" cy="437861"/>
            </a:xfrm>
          </p:grpSpPr>
          <p:sp>
            <p:nvSpPr>
              <p:cNvPr id="101" name="Oval 10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2" name="Rectangle 10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3" name="Oval 10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4" name="Freeform 10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5" name="Freeform 10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 name="Freeform 10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7" name="Freeform 10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8" name="Straight Connector 107"/>
              <p:cNvCxnSpPr>
                <a:endCxn id="10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1" name="Group 347"/>
            <p:cNvGrpSpPr>
              <a:grpSpLocks/>
            </p:cNvGrpSpPr>
            <p:nvPr/>
          </p:nvGrpSpPr>
          <p:grpSpPr bwMode="auto">
            <a:xfrm>
              <a:off x="5166757" y="6114152"/>
              <a:ext cx="588970" cy="242608"/>
              <a:chOff x="1871277" y="1576300"/>
              <a:chExt cx="1128371" cy="437861"/>
            </a:xfrm>
          </p:grpSpPr>
          <p:sp>
            <p:nvSpPr>
              <p:cNvPr id="92" name="Oval 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 name="Rectangle 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Oval 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 name="Freeform 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Freeform 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Freeform 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Freeform 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9" name="Straight Connector 98"/>
              <p:cNvCxnSpPr>
                <a:endCxn id="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2" name="Group 347"/>
            <p:cNvGrpSpPr>
              <a:grpSpLocks/>
            </p:cNvGrpSpPr>
            <p:nvPr/>
          </p:nvGrpSpPr>
          <p:grpSpPr bwMode="auto">
            <a:xfrm>
              <a:off x="3704088" y="6206732"/>
              <a:ext cx="588970" cy="242608"/>
              <a:chOff x="1871277" y="1576300"/>
              <a:chExt cx="1128371" cy="437861"/>
            </a:xfrm>
          </p:grpSpPr>
          <p:sp>
            <p:nvSpPr>
              <p:cNvPr id="83" name="Oval 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4" name="Rectangle 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Oval 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6" name="Freeform 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 name="Freeform 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8" name="Freeform 8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 name="Freeform 8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a:endCxn id="8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4990227" y="3550652"/>
            <a:ext cx="3116606" cy="1053561"/>
            <a:chOff x="4990227" y="2877416"/>
            <a:chExt cx="3116606" cy="1053561"/>
          </a:xfrm>
        </p:grpSpPr>
        <p:sp>
          <p:nvSpPr>
            <p:cNvPr id="33" name="Rectangle 32"/>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Freeform 33"/>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35" name="Group 950"/>
            <p:cNvGrpSpPr>
              <a:grpSpLocks/>
            </p:cNvGrpSpPr>
            <p:nvPr/>
          </p:nvGrpSpPr>
          <p:grpSpPr bwMode="auto">
            <a:xfrm>
              <a:off x="4990227" y="3351862"/>
              <a:ext cx="251561" cy="564103"/>
              <a:chOff x="4140" y="429"/>
              <a:chExt cx="1425" cy="2396"/>
            </a:xfrm>
          </p:grpSpPr>
          <p:sp>
            <p:nvSpPr>
              <p:cNvPr id="37"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2" name="Group 956"/>
              <p:cNvGrpSpPr>
                <a:grpSpLocks/>
              </p:cNvGrpSpPr>
              <p:nvPr/>
            </p:nvGrpSpPr>
            <p:grpSpPr bwMode="auto">
              <a:xfrm>
                <a:off x="4749" y="668"/>
                <a:ext cx="581" cy="145"/>
                <a:chOff x="614" y="2568"/>
                <a:chExt cx="725" cy="139"/>
              </a:xfrm>
            </p:grpSpPr>
            <p:sp>
              <p:nvSpPr>
                <p:cNvPr id="6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4" name="Group 960"/>
              <p:cNvGrpSpPr>
                <a:grpSpLocks/>
              </p:cNvGrpSpPr>
              <p:nvPr/>
            </p:nvGrpSpPr>
            <p:grpSpPr bwMode="auto">
              <a:xfrm>
                <a:off x="4747" y="994"/>
                <a:ext cx="581" cy="134"/>
                <a:chOff x="614" y="2568"/>
                <a:chExt cx="725" cy="139"/>
              </a:xfrm>
            </p:grpSpPr>
            <p:sp>
              <p:nvSpPr>
                <p:cNvPr id="6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7" name="Group 965"/>
              <p:cNvGrpSpPr>
                <a:grpSpLocks/>
              </p:cNvGrpSpPr>
              <p:nvPr/>
            </p:nvGrpSpPr>
            <p:grpSpPr bwMode="auto">
              <a:xfrm>
                <a:off x="4735" y="1627"/>
                <a:ext cx="582" cy="151"/>
                <a:chOff x="614" y="2568"/>
                <a:chExt cx="725" cy="139"/>
              </a:xfrm>
            </p:grpSpPr>
            <p:sp>
              <p:nvSpPr>
                <p:cNvPr id="6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8"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 name="Group 969"/>
              <p:cNvGrpSpPr>
                <a:grpSpLocks/>
              </p:cNvGrpSpPr>
              <p:nvPr/>
            </p:nvGrpSpPr>
            <p:grpSpPr bwMode="auto">
              <a:xfrm>
                <a:off x="4739" y="1327"/>
                <a:ext cx="582" cy="139"/>
                <a:chOff x="614" y="2568"/>
                <a:chExt cx="725" cy="139"/>
              </a:xfrm>
            </p:grpSpPr>
            <p:sp>
              <p:nvSpPr>
                <p:cNvPr id="6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1"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4"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5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36" name="TextBox 35"/>
            <p:cNvSpPr txBox="1"/>
            <p:nvPr/>
          </p:nvSpPr>
          <p:spPr>
            <a:xfrm>
              <a:off x="5377031" y="3090332"/>
              <a:ext cx="2659202" cy="615553"/>
            </a:xfrm>
            <a:prstGeom prst="rect">
              <a:avLst/>
            </a:prstGeom>
            <a:noFill/>
          </p:spPr>
          <p:txBody>
            <a:bodyPr wrap="none" rtlCol="0">
              <a:spAutoFit/>
            </a:bodyPr>
            <a:lstStyle/>
            <a:p>
              <a:pPr algn="ctr"/>
              <a:r>
                <a:rPr lang="en-US" dirty="0"/>
                <a:t>SDN Controller</a:t>
              </a:r>
            </a:p>
            <a:p>
              <a:pPr algn="ctr"/>
              <a:r>
                <a:rPr lang="en-US" sz="1600" dirty="0"/>
                <a:t>(network operating system)</a:t>
              </a:r>
            </a:p>
          </p:txBody>
        </p:sp>
      </p:grpSp>
      <p:sp>
        <p:nvSpPr>
          <p:cNvPr id="15" name="TextBox 14"/>
          <p:cNvSpPr txBox="1"/>
          <p:nvPr/>
        </p:nvSpPr>
        <p:spPr>
          <a:xfrm>
            <a:off x="6837708" y="1562205"/>
            <a:ext cx="595035" cy="584776"/>
          </a:xfrm>
          <a:prstGeom prst="rect">
            <a:avLst/>
          </a:prstGeom>
          <a:noFill/>
        </p:spPr>
        <p:txBody>
          <a:bodyPr wrap="none" rtlCol="0">
            <a:spAutoFit/>
          </a:bodyPr>
          <a:lstStyle/>
          <a:p>
            <a:r>
              <a:rPr lang="en-US" sz="3200" dirty="0">
                <a:solidFill>
                  <a:srgbClr val="008000"/>
                </a:solidFill>
              </a:rPr>
              <a:t>…</a:t>
            </a:r>
          </a:p>
        </p:txBody>
      </p:sp>
      <p:grpSp>
        <p:nvGrpSpPr>
          <p:cNvPr id="16" name="Group 15"/>
          <p:cNvGrpSpPr/>
          <p:nvPr/>
        </p:nvGrpSpPr>
        <p:grpSpPr>
          <a:xfrm>
            <a:off x="5165914" y="1781366"/>
            <a:ext cx="1023471" cy="590176"/>
            <a:chOff x="4721412" y="1277470"/>
            <a:chExt cx="1023471" cy="590176"/>
          </a:xfrm>
        </p:grpSpPr>
        <p:sp>
          <p:nvSpPr>
            <p:cNvPr id="31" name="Oval 3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17" name="Group 16"/>
          <p:cNvGrpSpPr/>
          <p:nvPr/>
        </p:nvGrpSpPr>
        <p:grpSpPr>
          <a:xfrm>
            <a:off x="6000628" y="2302316"/>
            <a:ext cx="1023471" cy="590176"/>
            <a:chOff x="6106459" y="1967753"/>
            <a:chExt cx="1023471" cy="590176"/>
          </a:xfrm>
        </p:grpSpPr>
        <p:sp>
          <p:nvSpPr>
            <p:cNvPr id="29" name="Oval 28"/>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6177429" y="1997637"/>
              <a:ext cx="903087" cy="544765"/>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18" name="Group 17"/>
          <p:cNvGrpSpPr/>
          <p:nvPr/>
        </p:nvGrpSpPr>
        <p:grpSpPr>
          <a:xfrm>
            <a:off x="7230837" y="2260771"/>
            <a:ext cx="1023471" cy="590176"/>
            <a:chOff x="6938682" y="977153"/>
            <a:chExt cx="1023471" cy="590176"/>
          </a:xfrm>
        </p:grpSpPr>
        <p:sp>
          <p:nvSpPr>
            <p:cNvPr id="27" name="Oval 2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cxnSp>
        <p:nvCxnSpPr>
          <p:cNvPr id="19" name="Straight Arrow Connector 18"/>
          <p:cNvCxnSpPr/>
          <p:nvPr/>
        </p:nvCxnSpPr>
        <p:spPr bwMode="auto">
          <a:xfrm flipV="1">
            <a:off x="8627245" y="17218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8652645" y="34700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8661016" y="58855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8653320" y="50499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 name="TextBox 399"/>
          <p:cNvSpPr txBox="1">
            <a:spLocks noChangeArrowheads="1"/>
          </p:cNvSpPr>
          <p:nvPr/>
        </p:nvSpPr>
        <p:spPr bwMode="auto">
          <a:xfrm>
            <a:off x="6650715" y="47394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southbound API</a:t>
            </a:r>
          </a:p>
        </p:txBody>
      </p:sp>
      <p:sp>
        <p:nvSpPr>
          <p:cNvPr id="24" name="TextBox 399"/>
          <p:cNvSpPr txBox="1">
            <a:spLocks noChangeArrowheads="1"/>
          </p:cNvSpPr>
          <p:nvPr/>
        </p:nvSpPr>
        <p:spPr bwMode="auto">
          <a:xfrm>
            <a:off x="6646778" y="32216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northbound API</a:t>
            </a:r>
          </a:p>
        </p:txBody>
      </p:sp>
      <p:sp>
        <p:nvSpPr>
          <p:cNvPr id="25" name="TextBox 399"/>
          <p:cNvSpPr txBox="1">
            <a:spLocks noChangeArrowheads="1"/>
          </p:cNvSpPr>
          <p:nvPr/>
        </p:nvSpPr>
        <p:spPr bwMode="auto">
          <a:xfrm>
            <a:off x="5507651" y="62996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SDN-controlled switches</a:t>
            </a:r>
          </a:p>
        </p:txBody>
      </p:sp>
      <p:sp>
        <p:nvSpPr>
          <p:cNvPr id="26" name="TextBox 399"/>
          <p:cNvSpPr txBox="1">
            <a:spLocks noChangeArrowheads="1"/>
          </p:cNvSpPr>
          <p:nvPr/>
        </p:nvSpPr>
        <p:spPr bwMode="auto">
          <a:xfrm>
            <a:off x="5707907" y="14143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network-control applications</a:t>
            </a:r>
          </a:p>
        </p:txBody>
      </p:sp>
      <p:sp>
        <p:nvSpPr>
          <p:cNvPr id="128" name="Rectangle 127"/>
          <p:cNvSpPr/>
          <p:nvPr/>
        </p:nvSpPr>
        <p:spPr bwMode="auto">
          <a:xfrm>
            <a:off x="4574869" y="1147463"/>
            <a:ext cx="3794540" cy="1851240"/>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Rectangle 128"/>
          <p:cNvSpPr/>
          <p:nvPr/>
        </p:nvSpPr>
        <p:spPr bwMode="auto">
          <a:xfrm>
            <a:off x="4558963" y="1315163"/>
            <a:ext cx="3794540" cy="1851240"/>
          </a:xfrm>
          <a:prstGeom prst="rect">
            <a:avLst/>
          </a:prstGeom>
          <a:solidFill>
            <a:schemeClr val="bg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ectangle 129"/>
          <p:cNvSpPr/>
          <p:nvPr/>
        </p:nvSpPr>
        <p:spPr bwMode="auto">
          <a:xfrm>
            <a:off x="4587026" y="5099336"/>
            <a:ext cx="3794540" cy="1592337"/>
          </a:xfrm>
          <a:prstGeom prst="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Slide Number Placeholder 5"/>
          <p:cNvSpPr>
            <a:spLocks noGrp="1"/>
          </p:cNvSpPr>
          <p:nvPr>
            <p:ph type="sldNum" sz="quarter" idx="12"/>
          </p:nvPr>
        </p:nvSpPr>
        <p:spPr>
          <a:xfrm>
            <a:off x="2226470"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18</a:t>
            </a:fld>
            <a:endParaRPr lang="en-US" sz="1200" dirty="0">
              <a:latin typeface="Tahoma" charset="0"/>
            </a:endParaRPr>
          </a:p>
        </p:txBody>
      </p:sp>
      <p:sp>
        <p:nvSpPr>
          <p:cNvPr id="132" name="Footer Placeholder 2"/>
          <p:cNvSpPr>
            <a:spLocks noGrp="1"/>
          </p:cNvSpPr>
          <p:nvPr>
            <p:ph type="ftr" sz="quarter" idx="11"/>
          </p:nvPr>
        </p:nvSpPr>
        <p:spPr>
          <a:xfrm>
            <a:off x="145812"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834834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69" name="Text Box 167"/>
          <p:cNvSpPr txBox="1">
            <a:spLocks noChangeArrowheads="1"/>
          </p:cNvSpPr>
          <p:nvPr/>
        </p:nvSpPr>
        <p:spPr bwMode="auto">
          <a:xfrm>
            <a:off x="542925" y="236538"/>
            <a:ext cx="72209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Gill Sans MT" charset="0"/>
              </a:rPr>
              <a:t>SDN perspective: control applications</a:t>
            </a:r>
          </a:p>
        </p:txBody>
      </p:sp>
      <p:pic>
        <p:nvPicPr>
          <p:cNvPr id="48170" name="Picture 5" descr="underline_base"/>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 y="776288"/>
            <a:ext cx="7159501" cy="191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6" name="Content Placeholder 6"/>
          <p:cNvSpPr txBox="1">
            <a:spLocks/>
          </p:cNvSpPr>
          <p:nvPr/>
        </p:nvSpPr>
        <p:spPr bwMode="auto">
          <a:xfrm>
            <a:off x="524550" y="1248707"/>
            <a:ext cx="4333436" cy="5010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i="1" dirty="0">
                <a:solidFill>
                  <a:srgbClr val="CC0000"/>
                </a:solidFill>
              </a:rPr>
              <a:t>network-control apps:</a:t>
            </a:r>
          </a:p>
          <a:p>
            <a:r>
              <a:rPr lang="en-US" sz="2400" dirty="0"/>
              <a:t>“brains” of control:  implement control functions using lower-level services, </a:t>
            </a:r>
            <a:r>
              <a:rPr lang="en-US" sz="2400" dirty="0">
                <a:solidFill>
                  <a:srgbClr val="FF0000"/>
                </a:solidFill>
              </a:rPr>
              <a:t>API</a:t>
            </a:r>
            <a:r>
              <a:rPr lang="en-US" sz="2400" dirty="0"/>
              <a:t> provided by SND controller</a:t>
            </a:r>
          </a:p>
          <a:p>
            <a:r>
              <a:rPr lang="en-US" sz="2400" i="1" dirty="0">
                <a:solidFill>
                  <a:srgbClr val="000000"/>
                </a:solidFill>
              </a:rPr>
              <a:t>unbundled: </a:t>
            </a:r>
            <a:r>
              <a:rPr lang="en-US" sz="2400" dirty="0"/>
              <a:t>can be provided by </a:t>
            </a:r>
            <a:r>
              <a:rPr lang="en-US" sz="2400" dirty="0">
                <a:solidFill>
                  <a:srgbClr val="FF0000"/>
                </a:solidFill>
              </a:rPr>
              <a:t>3</a:t>
            </a:r>
            <a:r>
              <a:rPr lang="en-US" sz="2400" baseline="30000" dirty="0">
                <a:solidFill>
                  <a:srgbClr val="FF0000"/>
                </a:solidFill>
              </a:rPr>
              <a:t>rd</a:t>
            </a:r>
            <a:r>
              <a:rPr lang="en-US" sz="2400" dirty="0">
                <a:solidFill>
                  <a:srgbClr val="FF0000"/>
                </a:solidFill>
              </a:rPr>
              <a:t> party</a:t>
            </a:r>
            <a:r>
              <a:rPr lang="en-US" sz="2400" dirty="0"/>
              <a:t>: distinct from routing vendor, or SDN controller</a:t>
            </a:r>
          </a:p>
          <a:p>
            <a:endParaRPr lang="en-US" dirty="0"/>
          </a:p>
        </p:txBody>
      </p:sp>
      <p:sp>
        <p:nvSpPr>
          <p:cNvPr id="9" name="TextBox 399"/>
          <p:cNvSpPr txBox="1">
            <a:spLocks noChangeArrowheads="1"/>
          </p:cNvSpPr>
          <p:nvPr/>
        </p:nvSpPr>
        <p:spPr bwMode="auto">
          <a:xfrm>
            <a:off x="8518490" y="54405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data</a:t>
            </a:r>
          </a:p>
          <a:p>
            <a:pPr algn="ctr">
              <a:lnSpc>
                <a:spcPts val="1463"/>
              </a:lnSpc>
            </a:pPr>
            <a:r>
              <a:rPr lang="en-US" sz="1400" dirty="0"/>
              <a:t>plane</a:t>
            </a:r>
          </a:p>
        </p:txBody>
      </p:sp>
      <p:sp>
        <p:nvSpPr>
          <p:cNvPr id="10" name="TextBox 400"/>
          <p:cNvSpPr txBox="1">
            <a:spLocks noChangeArrowheads="1"/>
          </p:cNvSpPr>
          <p:nvPr/>
        </p:nvSpPr>
        <p:spPr bwMode="auto">
          <a:xfrm>
            <a:off x="8494972" y="29782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dirty="0"/>
              <a:t>control</a:t>
            </a:r>
          </a:p>
          <a:p>
            <a:pPr algn="ctr">
              <a:lnSpc>
                <a:spcPts val="1463"/>
              </a:lnSpc>
            </a:pPr>
            <a:r>
              <a:rPr lang="en-US" sz="1400" dirty="0"/>
              <a:t>plane</a:t>
            </a:r>
          </a:p>
        </p:txBody>
      </p:sp>
      <p:cxnSp>
        <p:nvCxnSpPr>
          <p:cNvPr id="11" name="Straight Connector 10"/>
          <p:cNvCxnSpPr/>
          <p:nvPr/>
        </p:nvCxnSpPr>
        <p:spPr bwMode="auto">
          <a:xfrm flipV="1">
            <a:off x="5272718" y="5033566"/>
            <a:ext cx="2791783" cy="14329"/>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bwMode="auto">
          <a:xfrm flipV="1">
            <a:off x="5192283" y="3213235"/>
            <a:ext cx="3041550" cy="18563"/>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164667" y="5329900"/>
            <a:ext cx="2979208" cy="973667"/>
            <a:chOff x="2592388" y="5601756"/>
            <a:chExt cx="4027487" cy="939800"/>
          </a:xfrm>
        </p:grpSpPr>
        <p:sp>
          <p:nvSpPr>
            <p:cNvPr id="69" name="Freeform 2"/>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70" name="Straight Connector 69"/>
            <p:cNvCxnSpPr/>
            <p:nvPr/>
          </p:nvCxnSpPr>
          <p:spPr>
            <a:xfrm flipV="1">
              <a:off x="3262941" y="5752569"/>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151816" y="5939894"/>
              <a:ext cx="2259013"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64516" y="604466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182104" y="6238344"/>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842504" y="578590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126541" y="5939894"/>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453691" y="5968469"/>
              <a:ext cx="588963"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596441" y="5752569"/>
              <a:ext cx="814388"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8" name="Group 347"/>
            <p:cNvGrpSpPr>
              <a:grpSpLocks/>
            </p:cNvGrpSpPr>
            <p:nvPr/>
          </p:nvGrpSpPr>
          <p:grpSpPr bwMode="auto">
            <a:xfrm>
              <a:off x="5856401" y="5796097"/>
              <a:ext cx="588970" cy="242608"/>
              <a:chOff x="1871277" y="1576300"/>
              <a:chExt cx="1128371" cy="437861"/>
            </a:xfrm>
          </p:grpSpPr>
          <p:sp>
            <p:nvSpPr>
              <p:cNvPr id="119" name="Oval 11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0" name="Rectangle 11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22" name="Freeform 12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Freeform 12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4" name="Freeform 12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5" name="Freeform 12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6" name="Straight Connector 125"/>
              <p:cNvCxnSpPr>
                <a:endCxn id="12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79" name="Group 347"/>
            <p:cNvGrpSpPr>
              <a:grpSpLocks/>
            </p:cNvGrpSpPr>
            <p:nvPr/>
          </p:nvGrpSpPr>
          <p:grpSpPr bwMode="auto">
            <a:xfrm>
              <a:off x="4375328" y="5654000"/>
              <a:ext cx="588970" cy="242608"/>
              <a:chOff x="1871277" y="1576300"/>
              <a:chExt cx="1128371" cy="437861"/>
            </a:xfrm>
          </p:grpSpPr>
          <p:sp>
            <p:nvSpPr>
              <p:cNvPr id="110" name="Oval 109"/>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1" name="Rectangle 11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 name="Oval 111"/>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13" name="Freeform 112"/>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 name="Freeform 113"/>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 name="Freeform 114"/>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 name="Freeform 115"/>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7" name="Straight Connector 116"/>
              <p:cNvCxnSpPr>
                <a:endCxn id="112"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0" name="Group 347"/>
            <p:cNvGrpSpPr>
              <a:grpSpLocks/>
            </p:cNvGrpSpPr>
            <p:nvPr/>
          </p:nvGrpSpPr>
          <p:grpSpPr bwMode="auto">
            <a:xfrm>
              <a:off x="2848241" y="5847813"/>
              <a:ext cx="588970" cy="242608"/>
              <a:chOff x="1871277" y="1576300"/>
              <a:chExt cx="1128371" cy="437861"/>
            </a:xfrm>
          </p:grpSpPr>
          <p:sp>
            <p:nvSpPr>
              <p:cNvPr id="101" name="Oval 100"/>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2" name="Rectangle 101"/>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3" name="Oval 102"/>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04" name="Freeform 103"/>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5" name="Freeform 104"/>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 name="Freeform 105"/>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7" name="Freeform 106"/>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8" name="Straight Connector 107"/>
              <p:cNvCxnSpPr>
                <a:endCxn id="103"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1" name="Group 347"/>
            <p:cNvGrpSpPr>
              <a:grpSpLocks/>
            </p:cNvGrpSpPr>
            <p:nvPr/>
          </p:nvGrpSpPr>
          <p:grpSpPr bwMode="auto">
            <a:xfrm>
              <a:off x="5166757" y="6114152"/>
              <a:ext cx="588970" cy="242608"/>
              <a:chOff x="1871277" y="1576300"/>
              <a:chExt cx="1128371" cy="437861"/>
            </a:xfrm>
          </p:grpSpPr>
          <p:sp>
            <p:nvSpPr>
              <p:cNvPr id="92" name="Oval 9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3" name="Rectangle 9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Oval 9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95" name="Freeform 9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Freeform 9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Freeform 9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Freeform 9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9" name="Straight Connector 98"/>
              <p:cNvCxnSpPr>
                <a:endCxn id="9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82" name="Group 347"/>
            <p:cNvGrpSpPr>
              <a:grpSpLocks/>
            </p:cNvGrpSpPr>
            <p:nvPr/>
          </p:nvGrpSpPr>
          <p:grpSpPr bwMode="auto">
            <a:xfrm>
              <a:off x="3704088" y="6206732"/>
              <a:ext cx="588970" cy="242608"/>
              <a:chOff x="1871277" y="1576300"/>
              <a:chExt cx="1128371" cy="437861"/>
            </a:xfrm>
          </p:grpSpPr>
          <p:sp>
            <p:nvSpPr>
              <p:cNvPr id="83" name="Oval 82"/>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4" name="Rectangle 83"/>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Oval 84"/>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86" name="Freeform 85"/>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 name="Freeform 86"/>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8" name="Freeform 87"/>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 name="Freeform 88"/>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a:endCxn id="85"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4990227" y="3550652"/>
            <a:ext cx="3116606" cy="1053561"/>
            <a:chOff x="4990227" y="2877416"/>
            <a:chExt cx="3116606" cy="1053561"/>
          </a:xfrm>
        </p:grpSpPr>
        <p:sp>
          <p:nvSpPr>
            <p:cNvPr id="33" name="Rectangle 32"/>
            <p:cNvSpPr/>
            <p:nvPr/>
          </p:nvSpPr>
          <p:spPr bwMode="auto">
            <a:xfrm>
              <a:off x="5418665" y="2913389"/>
              <a:ext cx="2688168" cy="1017588"/>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 name="Freeform 33"/>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35" name="Group 950"/>
            <p:cNvGrpSpPr>
              <a:grpSpLocks/>
            </p:cNvGrpSpPr>
            <p:nvPr/>
          </p:nvGrpSpPr>
          <p:grpSpPr bwMode="auto">
            <a:xfrm>
              <a:off x="4990227" y="3351862"/>
              <a:ext cx="251561" cy="564103"/>
              <a:chOff x="4140" y="429"/>
              <a:chExt cx="1425" cy="2396"/>
            </a:xfrm>
          </p:grpSpPr>
          <p:sp>
            <p:nvSpPr>
              <p:cNvPr id="37" name="Freeform 95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 name="Freeform 95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95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2" name="Group 956"/>
              <p:cNvGrpSpPr>
                <a:grpSpLocks/>
              </p:cNvGrpSpPr>
              <p:nvPr/>
            </p:nvGrpSpPr>
            <p:grpSpPr bwMode="auto">
              <a:xfrm>
                <a:off x="4749" y="668"/>
                <a:ext cx="581" cy="145"/>
                <a:chOff x="614" y="2568"/>
                <a:chExt cx="725" cy="139"/>
              </a:xfrm>
            </p:grpSpPr>
            <p:sp>
              <p:nvSpPr>
                <p:cNvPr id="6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4" name="Group 960"/>
              <p:cNvGrpSpPr>
                <a:grpSpLocks/>
              </p:cNvGrpSpPr>
              <p:nvPr/>
            </p:nvGrpSpPr>
            <p:grpSpPr bwMode="auto">
              <a:xfrm>
                <a:off x="4747" y="994"/>
                <a:ext cx="581" cy="134"/>
                <a:chOff x="614" y="2568"/>
                <a:chExt cx="725" cy="139"/>
              </a:xfrm>
            </p:grpSpPr>
            <p:sp>
              <p:nvSpPr>
                <p:cNvPr id="6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7" name="Group 965"/>
              <p:cNvGrpSpPr>
                <a:grpSpLocks/>
              </p:cNvGrpSpPr>
              <p:nvPr/>
            </p:nvGrpSpPr>
            <p:grpSpPr bwMode="auto">
              <a:xfrm>
                <a:off x="4735" y="1627"/>
                <a:ext cx="582" cy="151"/>
                <a:chOff x="614" y="2568"/>
                <a:chExt cx="725" cy="139"/>
              </a:xfrm>
            </p:grpSpPr>
            <p:sp>
              <p:nvSpPr>
                <p:cNvPr id="6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8" name="Freeform 96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 name="Group 969"/>
              <p:cNvGrpSpPr>
                <a:grpSpLocks/>
              </p:cNvGrpSpPr>
              <p:nvPr/>
            </p:nvGrpSpPr>
            <p:grpSpPr bwMode="auto">
              <a:xfrm>
                <a:off x="4739" y="1327"/>
                <a:ext cx="582" cy="139"/>
                <a:chOff x="614" y="2568"/>
                <a:chExt cx="725" cy="139"/>
              </a:xfrm>
            </p:grpSpPr>
            <p:sp>
              <p:nvSpPr>
                <p:cNvPr id="6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1" name="Freeform 97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97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4" name="Freeform 97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a:solidFill>
                    <a:srgbClr val="FF0000"/>
                  </a:solidFill>
                </a:endParaRPr>
              </a:p>
            </p:txBody>
          </p:sp>
          <p:sp>
            <p:nvSpPr>
              <p:cNvPr id="5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36" name="TextBox 35"/>
            <p:cNvSpPr txBox="1"/>
            <p:nvPr/>
          </p:nvSpPr>
          <p:spPr>
            <a:xfrm>
              <a:off x="5377031" y="3090332"/>
              <a:ext cx="2659202" cy="615553"/>
            </a:xfrm>
            <a:prstGeom prst="rect">
              <a:avLst/>
            </a:prstGeom>
            <a:noFill/>
          </p:spPr>
          <p:txBody>
            <a:bodyPr wrap="none" rtlCol="0">
              <a:spAutoFit/>
            </a:bodyPr>
            <a:lstStyle/>
            <a:p>
              <a:pPr algn="ctr"/>
              <a:r>
                <a:rPr lang="en-US" dirty="0"/>
                <a:t>SDN Controller</a:t>
              </a:r>
            </a:p>
            <a:p>
              <a:pPr algn="ctr"/>
              <a:r>
                <a:rPr lang="en-US" sz="1600" dirty="0"/>
                <a:t>(network operating system)</a:t>
              </a:r>
            </a:p>
          </p:txBody>
        </p:sp>
      </p:grpSp>
      <p:sp>
        <p:nvSpPr>
          <p:cNvPr id="15" name="TextBox 14"/>
          <p:cNvSpPr txBox="1"/>
          <p:nvPr/>
        </p:nvSpPr>
        <p:spPr>
          <a:xfrm>
            <a:off x="6837708" y="1562205"/>
            <a:ext cx="595035" cy="584776"/>
          </a:xfrm>
          <a:prstGeom prst="rect">
            <a:avLst/>
          </a:prstGeom>
          <a:noFill/>
        </p:spPr>
        <p:txBody>
          <a:bodyPr wrap="none" rtlCol="0">
            <a:spAutoFit/>
          </a:bodyPr>
          <a:lstStyle/>
          <a:p>
            <a:r>
              <a:rPr lang="en-US" sz="3200" dirty="0">
                <a:solidFill>
                  <a:srgbClr val="008000"/>
                </a:solidFill>
              </a:rPr>
              <a:t>…</a:t>
            </a:r>
          </a:p>
        </p:txBody>
      </p:sp>
      <p:grpSp>
        <p:nvGrpSpPr>
          <p:cNvPr id="16" name="Group 15"/>
          <p:cNvGrpSpPr/>
          <p:nvPr/>
        </p:nvGrpSpPr>
        <p:grpSpPr>
          <a:xfrm>
            <a:off x="5165914" y="1781366"/>
            <a:ext cx="1023471" cy="590176"/>
            <a:chOff x="4721412" y="1277470"/>
            <a:chExt cx="1023471" cy="590176"/>
          </a:xfrm>
        </p:grpSpPr>
        <p:sp>
          <p:nvSpPr>
            <p:cNvPr id="31" name="Oval 30"/>
            <p:cNvSpPr/>
            <p:nvPr/>
          </p:nvSpPr>
          <p:spPr bwMode="auto">
            <a:xfrm>
              <a:off x="4721412" y="1277470"/>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4792385" y="1374585"/>
              <a:ext cx="890463" cy="369332"/>
            </a:xfrm>
            <a:prstGeom prst="rect">
              <a:avLst/>
            </a:prstGeom>
            <a:noFill/>
          </p:spPr>
          <p:txBody>
            <a:bodyPr wrap="none" rtlCol="0">
              <a:spAutoFit/>
            </a:bodyPr>
            <a:lstStyle/>
            <a:p>
              <a:pPr algn="ctr"/>
              <a:r>
                <a:rPr lang="en-US" dirty="0"/>
                <a:t>routing</a:t>
              </a:r>
            </a:p>
          </p:txBody>
        </p:sp>
      </p:grpSp>
      <p:grpSp>
        <p:nvGrpSpPr>
          <p:cNvPr id="17" name="Group 16"/>
          <p:cNvGrpSpPr/>
          <p:nvPr/>
        </p:nvGrpSpPr>
        <p:grpSpPr>
          <a:xfrm>
            <a:off x="6000628" y="2302316"/>
            <a:ext cx="1023471" cy="590176"/>
            <a:chOff x="6106459" y="1967753"/>
            <a:chExt cx="1023471" cy="590176"/>
          </a:xfrm>
        </p:grpSpPr>
        <p:sp>
          <p:nvSpPr>
            <p:cNvPr id="29" name="Oval 28"/>
            <p:cNvSpPr/>
            <p:nvPr/>
          </p:nvSpPr>
          <p:spPr bwMode="auto">
            <a:xfrm>
              <a:off x="6106459" y="19677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6177429" y="1997637"/>
              <a:ext cx="903087" cy="544765"/>
            </a:xfrm>
            <a:prstGeom prst="rect">
              <a:avLst/>
            </a:prstGeom>
            <a:noFill/>
          </p:spPr>
          <p:txBody>
            <a:bodyPr wrap="none" rtlCol="0">
              <a:spAutoFit/>
            </a:bodyPr>
            <a:lstStyle/>
            <a:p>
              <a:pPr algn="ctr">
                <a:lnSpc>
                  <a:spcPct val="80000"/>
                </a:lnSpc>
              </a:pPr>
              <a:r>
                <a:rPr lang="en-US" dirty="0"/>
                <a:t>access </a:t>
              </a:r>
            </a:p>
            <a:p>
              <a:pPr algn="ctr">
                <a:lnSpc>
                  <a:spcPct val="80000"/>
                </a:lnSpc>
              </a:pPr>
              <a:r>
                <a:rPr lang="en-US" dirty="0"/>
                <a:t>control</a:t>
              </a:r>
            </a:p>
          </p:txBody>
        </p:sp>
      </p:grpSp>
      <p:grpSp>
        <p:nvGrpSpPr>
          <p:cNvPr id="18" name="Group 17"/>
          <p:cNvGrpSpPr/>
          <p:nvPr/>
        </p:nvGrpSpPr>
        <p:grpSpPr>
          <a:xfrm>
            <a:off x="7230837" y="2260771"/>
            <a:ext cx="1023471" cy="590176"/>
            <a:chOff x="6938682" y="977153"/>
            <a:chExt cx="1023471" cy="590176"/>
          </a:xfrm>
        </p:grpSpPr>
        <p:sp>
          <p:nvSpPr>
            <p:cNvPr id="27" name="Oval 26"/>
            <p:cNvSpPr/>
            <p:nvPr/>
          </p:nvSpPr>
          <p:spPr bwMode="auto">
            <a:xfrm>
              <a:off x="6938682" y="977153"/>
              <a:ext cx="1023471" cy="590176"/>
            </a:xfrm>
            <a:prstGeom prst="ellipse">
              <a:avLst/>
            </a:prstGeom>
            <a:solidFill>
              <a:srgbClr val="008000">
                <a:alpha val="7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6964568" y="1007037"/>
              <a:ext cx="993256" cy="544765"/>
            </a:xfrm>
            <a:prstGeom prst="rect">
              <a:avLst/>
            </a:prstGeom>
            <a:noFill/>
          </p:spPr>
          <p:txBody>
            <a:bodyPr wrap="none" rtlCol="0">
              <a:spAutoFit/>
            </a:bodyPr>
            <a:lstStyle/>
            <a:p>
              <a:pPr algn="ctr">
                <a:lnSpc>
                  <a:spcPct val="80000"/>
                </a:lnSpc>
              </a:pPr>
              <a:r>
                <a:rPr lang="en-US" dirty="0"/>
                <a:t>load</a:t>
              </a:r>
            </a:p>
            <a:p>
              <a:pPr algn="ctr">
                <a:lnSpc>
                  <a:spcPct val="80000"/>
                </a:lnSpc>
              </a:pPr>
              <a:r>
                <a:rPr lang="en-US" dirty="0"/>
                <a:t>balance</a:t>
              </a:r>
            </a:p>
          </p:txBody>
        </p:sp>
      </p:grpSp>
      <p:cxnSp>
        <p:nvCxnSpPr>
          <p:cNvPr id="19" name="Straight Arrow Connector 18"/>
          <p:cNvCxnSpPr/>
          <p:nvPr/>
        </p:nvCxnSpPr>
        <p:spPr bwMode="auto">
          <a:xfrm flipV="1">
            <a:off x="8627245" y="1721848"/>
            <a:ext cx="0" cy="12488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8652645" y="3470081"/>
            <a:ext cx="0" cy="152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a:off x="8661016" y="5885529"/>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8653320" y="5049925"/>
            <a:ext cx="0" cy="4148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 name="TextBox 399"/>
          <p:cNvSpPr txBox="1">
            <a:spLocks noChangeArrowheads="1"/>
          </p:cNvSpPr>
          <p:nvPr/>
        </p:nvSpPr>
        <p:spPr bwMode="auto">
          <a:xfrm>
            <a:off x="6650715" y="47394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southbound API</a:t>
            </a:r>
          </a:p>
        </p:txBody>
      </p:sp>
      <p:sp>
        <p:nvSpPr>
          <p:cNvPr id="24" name="TextBox 399"/>
          <p:cNvSpPr txBox="1">
            <a:spLocks noChangeArrowheads="1"/>
          </p:cNvSpPr>
          <p:nvPr/>
        </p:nvSpPr>
        <p:spPr bwMode="auto">
          <a:xfrm>
            <a:off x="6646778" y="32216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northbound API</a:t>
            </a:r>
          </a:p>
        </p:txBody>
      </p:sp>
      <p:sp>
        <p:nvSpPr>
          <p:cNvPr id="25" name="TextBox 399"/>
          <p:cNvSpPr txBox="1">
            <a:spLocks noChangeArrowheads="1"/>
          </p:cNvSpPr>
          <p:nvPr/>
        </p:nvSpPr>
        <p:spPr bwMode="auto">
          <a:xfrm>
            <a:off x="5507651" y="62996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SDN-controlled switches</a:t>
            </a:r>
          </a:p>
        </p:txBody>
      </p:sp>
      <p:sp>
        <p:nvSpPr>
          <p:cNvPr id="26" name="TextBox 399"/>
          <p:cNvSpPr txBox="1">
            <a:spLocks noChangeArrowheads="1"/>
          </p:cNvSpPr>
          <p:nvPr/>
        </p:nvSpPr>
        <p:spPr bwMode="auto">
          <a:xfrm>
            <a:off x="5707907" y="14143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i="1" dirty="0"/>
              <a:t>network-control applications</a:t>
            </a:r>
          </a:p>
        </p:txBody>
      </p:sp>
      <p:sp>
        <p:nvSpPr>
          <p:cNvPr id="128" name="Rectangle 127"/>
          <p:cNvSpPr/>
          <p:nvPr/>
        </p:nvSpPr>
        <p:spPr bwMode="auto">
          <a:xfrm>
            <a:off x="4697273" y="3090498"/>
            <a:ext cx="3549731" cy="3442387"/>
          </a:xfrm>
          <a:prstGeom prst="rect">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Slide Number Placeholder 5"/>
          <p:cNvSpPr>
            <a:spLocks noGrp="1"/>
          </p:cNvSpPr>
          <p:nvPr>
            <p:ph type="sldNum" sz="quarter" idx="12"/>
          </p:nvPr>
        </p:nvSpPr>
        <p:spPr>
          <a:xfrm>
            <a:off x="2226470" y="6475895"/>
            <a:ext cx="548655" cy="272319"/>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19</a:t>
            </a:fld>
            <a:endParaRPr lang="en-US" sz="1200" dirty="0">
              <a:latin typeface="Tahoma" charset="0"/>
            </a:endParaRPr>
          </a:p>
        </p:txBody>
      </p:sp>
      <p:sp>
        <p:nvSpPr>
          <p:cNvPr id="130" name="Footer Placeholder 2"/>
          <p:cNvSpPr>
            <a:spLocks noGrp="1"/>
          </p:cNvSpPr>
          <p:nvPr>
            <p:ph type="ftr" sz="quarter" idx="11"/>
          </p:nvPr>
        </p:nvSpPr>
        <p:spPr>
          <a:xfrm>
            <a:off x="145812"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149934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About this Course</a:t>
            </a:r>
            <a:endParaRPr kumimoji="1" lang="zh-TW" altLang="en-US" dirty="0"/>
          </a:p>
        </p:txBody>
      </p:sp>
      <p:sp>
        <p:nvSpPr>
          <p:cNvPr id="3" name="內容版面配置區 2"/>
          <p:cNvSpPr>
            <a:spLocks noGrp="1"/>
          </p:cNvSpPr>
          <p:nvPr>
            <p:ph idx="1"/>
          </p:nvPr>
        </p:nvSpPr>
        <p:spPr/>
        <p:txBody>
          <a:bodyPr/>
          <a:lstStyle/>
          <a:p>
            <a:r>
              <a:rPr lang="en-US" altLang="zh-TW" dirty="0"/>
              <a:t>New network technologies: SDN, NFV, P4, Network Slicing</a:t>
            </a:r>
          </a:p>
          <a:p>
            <a:r>
              <a:rPr lang="en-US" altLang="zh-TW" dirty="0"/>
              <a:t>Introduce some flatforms for the new network technologies</a:t>
            </a:r>
          </a:p>
          <a:p>
            <a:r>
              <a:rPr kumimoji="1" lang="en-US" altLang="zh-TW" dirty="0"/>
              <a:t>Lecturer: </a:t>
            </a:r>
            <a:r>
              <a:rPr kumimoji="1" lang="en-US" altLang="zh-TW" dirty="0">
                <a:ea typeface="PingFang TC" charset="-120"/>
              </a:rPr>
              <a:t>Shan-Hsiang Shen</a:t>
            </a:r>
            <a:endParaRPr kumimoji="1" lang="en-US" altLang="zh-TW" dirty="0">
              <a:latin typeface="PingFang TC" charset="-120"/>
              <a:ea typeface="PingFang TC" charset="-120"/>
              <a:cs typeface="PingFang TC" charset="-120"/>
            </a:endParaRPr>
          </a:p>
          <a:p>
            <a:r>
              <a:rPr kumimoji="1" lang="en-US" altLang="zh-TW" b="1" dirty="0">
                <a:latin typeface="PingFang TC" charset="-120"/>
                <a:ea typeface="PingFang TC" charset="-120"/>
                <a:cs typeface="PingFang TC" charset="-120"/>
              </a:rPr>
              <a:t>Email: </a:t>
            </a:r>
            <a:r>
              <a:rPr kumimoji="1" lang="en-US" altLang="zh-TW" dirty="0">
                <a:latin typeface="PingFang TC" charset="-120"/>
                <a:ea typeface="PingFang TC" charset="-120"/>
                <a:cs typeface="PingFang TC" charset="-120"/>
              </a:rPr>
              <a:t>sshen@csie.ntust.edu.tw</a:t>
            </a:r>
          </a:p>
          <a:p>
            <a:r>
              <a:rPr kumimoji="1" lang="en-US" altLang="zh-TW" dirty="0"/>
              <a:t>Room: TR-617</a:t>
            </a:r>
          </a:p>
          <a:p>
            <a:r>
              <a:rPr kumimoji="1" lang="en-US" altLang="zh-TW" dirty="0"/>
              <a:t>Time: Thu. 2,3,4</a:t>
            </a:r>
            <a:endParaRPr kumimoji="1" lang="zh-TW" altLang="en-US" dirty="0"/>
          </a:p>
        </p:txBody>
      </p:sp>
    </p:spTree>
    <p:extLst>
      <p:ext uri="{BB962C8B-B14F-4D97-AF65-F5344CB8AC3E}">
        <p14:creationId xmlns:p14="http://schemas.microsoft.com/office/powerpoint/2010/main" val="195887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t>OpenFlow</a:t>
            </a:r>
            <a:endParaRPr lang="en-US" dirty="0"/>
          </a:p>
        </p:txBody>
      </p:sp>
      <p:sp>
        <p:nvSpPr>
          <p:cNvPr id="3" name="Content Placeholder 2"/>
          <p:cNvSpPr>
            <a:spLocks noGrp="1"/>
          </p:cNvSpPr>
          <p:nvPr>
            <p:ph idx="1"/>
          </p:nvPr>
        </p:nvSpPr>
        <p:spPr/>
        <p:txBody>
          <a:bodyPr/>
          <a:lstStyle/>
          <a:p>
            <a:r>
              <a:rPr lang="en-US" sz="2400" dirty="0"/>
              <a:t>Developed in Stanford</a:t>
            </a:r>
          </a:p>
          <a:p>
            <a:pPr lvl="1"/>
            <a:r>
              <a:rPr lang="en-US" sz="2000" dirty="0"/>
              <a:t>Standardized by Open Networking Foundation (ONF)</a:t>
            </a:r>
          </a:p>
          <a:p>
            <a:pPr lvl="1"/>
            <a:r>
              <a:rPr lang="en-US" sz="2000" dirty="0"/>
              <a:t>Current Version 1.4</a:t>
            </a:r>
          </a:p>
          <a:p>
            <a:pPr lvl="2"/>
            <a:r>
              <a:rPr lang="en-US" sz="1600" dirty="0"/>
              <a:t>Version implemented by switch vendors: 1.3</a:t>
            </a:r>
          </a:p>
          <a:p>
            <a:pPr lvl="1"/>
            <a:endParaRPr lang="en-US" sz="2400" dirty="0"/>
          </a:p>
          <a:p>
            <a:r>
              <a:rPr lang="en-US" sz="2800" dirty="0"/>
              <a:t>Allows control of </a:t>
            </a:r>
            <a:r>
              <a:rPr lang="en-US" sz="2800" dirty="0">
                <a:solidFill>
                  <a:srgbClr val="FF0000"/>
                </a:solidFill>
              </a:rPr>
              <a:t>underlay + overlay</a:t>
            </a:r>
            <a:r>
              <a:rPr lang="en-US" sz="2800" dirty="0"/>
              <a:t>	</a:t>
            </a:r>
          </a:p>
          <a:p>
            <a:pPr lvl="1"/>
            <a:r>
              <a:rPr lang="en-US" sz="2400" dirty="0"/>
              <a:t>Overlay switches: </a:t>
            </a:r>
            <a:r>
              <a:rPr lang="en-US" sz="2400" dirty="0" err="1"/>
              <a:t>OpenVSwitch</a:t>
            </a:r>
            <a:r>
              <a:rPr lang="en-US" sz="2400" dirty="0"/>
              <a:t>/Indigo-light</a:t>
            </a:r>
          </a:p>
          <a:p>
            <a:endParaRPr lang="en-US" dirty="0"/>
          </a:p>
        </p:txBody>
      </p:sp>
      <p:sp>
        <p:nvSpPr>
          <p:cNvPr id="4" name="Text Box 18"/>
          <p:cNvSpPr txBox="1">
            <a:spLocks noChangeArrowheads="1"/>
          </p:cNvSpPr>
          <p:nvPr/>
        </p:nvSpPr>
        <p:spPr bwMode="auto">
          <a:xfrm>
            <a:off x="5605602" y="4009592"/>
            <a:ext cx="39528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charset="0"/>
                <a:ea typeface="ＭＳ Ｐゴシック" charset="0"/>
                <a:cs typeface="Arial" charset="0"/>
              </a:defRPr>
            </a:lvl1pPr>
            <a:lvl2pPr>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2514600" indent="-228600"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6pPr>
            <a:lvl7pPr marL="2971800" indent="-228600"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7pPr>
            <a:lvl8pPr marL="3429000" indent="-228600"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8pPr>
            <a:lvl9pPr marL="3886200" indent="-228600"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9pPr>
          </a:lstStyle>
          <a:p>
            <a:pPr defTabSz="914400">
              <a:buClrTx/>
              <a:buSzTx/>
              <a:buFontTx/>
              <a:buNone/>
            </a:pPr>
            <a:r>
              <a:rPr lang="en-US" sz="1200" dirty="0">
                <a:solidFill>
                  <a:schemeClr val="bg1"/>
                </a:solidFill>
              </a:rPr>
              <a:t>PC</a:t>
            </a:r>
          </a:p>
        </p:txBody>
      </p:sp>
      <p:pic>
        <p:nvPicPr>
          <p:cNvPr id="5" name="Picture 29" descr="screenshot log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0890" y="4791661"/>
            <a:ext cx="1723556" cy="1602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118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3" name="Rectangle 26"/>
          <p:cNvSpPr>
            <a:spLocks noGrp="1" noChangeArrowheads="1"/>
          </p:cNvSpPr>
          <p:nvPr>
            <p:ph type="title"/>
          </p:nvPr>
        </p:nvSpPr>
        <p:spPr>
          <a:xfrm>
            <a:off x="457200" y="0"/>
            <a:ext cx="8229600" cy="1143000"/>
          </a:xfrm>
        </p:spPr>
        <p:txBody>
          <a:bodyPr/>
          <a:lstStyle/>
          <a:p>
            <a:pPr eaLnBrk="1" hangingPunct="1"/>
            <a:r>
              <a:rPr lang="en-US" altLang="zh-TW" dirty="0" err="1"/>
              <a:t>OpenFlow</a:t>
            </a:r>
            <a:r>
              <a:rPr lang="en-US" altLang="zh-TW" dirty="0"/>
              <a:t> Switching</a:t>
            </a:r>
          </a:p>
        </p:txBody>
      </p:sp>
      <p:sp>
        <p:nvSpPr>
          <p:cNvPr id="9218"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a:t>The Stanford Clean Slate Program 		                 http://</a:t>
            </a:r>
            <a:r>
              <a:rPr lang="en-US" altLang="zh-TW" u="sng">
                <a:solidFill>
                  <a:schemeClr val="accent2"/>
                </a:solidFill>
              </a:rPr>
              <a:t>cleanslate.stanford.edu</a:t>
            </a:r>
            <a:r>
              <a:rPr lang="en-US" altLang="zh-TW"/>
              <a:t>			</a:t>
            </a:r>
            <a:endParaRPr lang="en-US" altLang="zh-TW" sz="1000"/>
          </a:p>
        </p:txBody>
      </p:sp>
      <p:sp>
        <p:nvSpPr>
          <p:cNvPr id="9219" name="AutoShape 2"/>
          <p:cNvSpPr>
            <a:spLocks noChangeArrowheads="1"/>
          </p:cNvSpPr>
          <p:nvPr/>
        </p:nvSpPr>
        <p:spPr bwMode="auto">
          <a:xfrm>
            <a:off x="1371600" y="1066800"/>
            <a:ext cx="5943600" cy="4267200"/>
          </a:xfrm>
          <a:prstGeom prst="roundRect">
            <a:avLst>
              <a:gd name="adj" fmla="val 16667"/>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pic>
        <p:nvPicPr>
          <p:cNvPr id="9220" name="Picture 3" descr="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0"/>
            <a:ext cx="1143000" cy="85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1" name="Picture 4" descr="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5618163"/>
            <a:ext cx="1143000" cy="85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2" name="Picture 5" descr="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618163"/>
            <a:ext cx="1143000" cy="85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3" name="Picture 6" descr="co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10200"/>
            <a:ext cx="1143000" cy="85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4" name="Line 7"/>
          <p:cNvSpPr>
            <a:spLocks noChangeShapeType="1"/>
          </p:cNvSpPr>
          <p:nvPr/>
        </p:nvSpPr>
        <p:spPr bwMode="auto">
          <a:xfrm flipH="1">
            <a:off x="1066800" y="4419600"/>
            <a:ext cx="1447800" cy="99060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zh-TW" altLang="en-US"/>
          </a:p>
        </p:txBody>
      </p:sp>
      <p:sp>
        <p:nvSpPr>
          <p:cNvPr id="9225" name="Line 8"/>
          <p:cNvSpPr>
            <a:spLocks noChangeShapeType="1"/>
          </p:cNvSpPr>
          <p:nvPr/>
        </p:nvSpPr>
        <p:spPr bwMode="auto">
          <a:xfrm flipH="1">
            <a:off x="2438400" y="4572000"/>
            <a:ext cx="533400" cy="114300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zh-TW" altLang="en-US"/>
          </a:p>
        </p:txBody>
      </p:sp>
      <p:sp>
        <p:nvSpPr>
          <p:cNvPr id="9226" name="Line 9"/>
          <p:cNvSpPr>
            <a:spLocks noChangeShapeType="1"/>
          </p:cNvSpPr>
          <p:nvPr/>
        </p:nvSpPr>
        <p:spPr bwMode="auto">
          <a:xfrm>
            <a:off x="3657600" y="4572000"/>
            <a:ext cx="152400" cy="114300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zh-TW" altLang="en-US"/>
          </a:p>
        </p:txBody>
      </p:sp>
      <p:sp>
        <p:nvSpPr>
          <p:cNvPr id="9227" name="Line 10"/>
          <p:cNvSpPr>
            <a:spLocks noChangeShapeType="1"/>
          </p:cNvSpPr>
          <p:nvPr/>
        </p:nvSpPr>
        <p:spPr bwMode="auto">
          <a:xfrm>
            <a:off x="4267200" y="4495800"/>
            <a:ext cx="914400" cy="99060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zh-TW" altLang="en-US"/>
          </a:p>
        </p:txBody>
      </p:sp>
      <p:sp>
        <p:nvSpPr>
          <p:cNvPr id="9228" name="Text Box 11"/>
          <p:cNvSpPr txBox="1">
            <a:spLocks noChangeArrowheads="1"/>
          </p:cNvSpPr>
          <p:nvPr/>
        </p:nvSpPr>
        <p:spPr bwMode="auto">
          <a:xfrm>
            <a:off x="7205663" y="590550"/>
            <a:ext cx="1709737"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90000"/>
              </a:lnSpc>
            </a:pPr>
            <a:r>
              <a:rPr lang="en-US" altLang="zh-TW" sz="2800">
                <a:solidFill>
                  <a:srgbClr val="CC0000"/>
                </a:solidFill>
                <a:latin typeface="Tahoma" charset="0"/>
              </a:rPr>
              <a:t>Controller</a:t>
            </a:r>
          </a:p>
        </p:txBody>
      </p:sp>
      <p:sp>
        <p:nvSpPr>
          <p:cNvPr id="559116" name="AutoShape 12"/>
          <p:cNvSpPr>
            <a:spLocks noChangeArrowheads="1"/>
          </p:cNvSpPr>
          <p:nvPr/>
        </p:nvSpPr>
        <p:spPr bwMode="auto">
          <a:xfrm>
            <a:off x="2362200" y="1371600"/>
            <a:ext cx="2289175" cy="3238500"/>
          </a:xfrm>
          <a:prstGeom prst="can">
            <a:avLst>
              <a:gd name="adj" fmla="val 30724"/>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a:p>
        </p:txBody>
      </p:sp>
      <p:pic>
        <p:nvPicPr>
          <p:cNvPr id="9230" name="Picture 13" descr="MCj043161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9906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31" name="Text Box 14"/>
          <p:cNvSpPr txBox="1">
            <a:spLocks noChangeArrowheads="1"/>
          </p:cNvSpPr>
          <p:nvPr/>
        </p:nvSpPr>
        <p:spPr bwMode="auto">
          <a:xfrm>
            <a:off x="2112963" y="958850"/>
            <a:ext cx="287655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ltLang="zh-TW" sz="2800">
              <a:solidFill>
                <a:srgbClr val="CC0000"/>
              </a:solidFill>
              <a:latin typeface="Tahoma" charset="0"/>
            </a:endParaRPr>
          </a:p>
          <a:p>
            <a:pPr algn="ctr" eaLnBrk="1" hangingPunct="1"/>
            <a:r>
              <a:rPr lang="en-US" altLang="zh-TW" sz="2800">
                <a:solidFill>
                  <a:srgbClr val="CC0000"/>
                </a:solidFill>
                <a:latin typeface="Tahoma" charset="0"/>
              </a:rPr>
              <a:t>OpenFlow Switch</a:t>
            </a:r>
          </a:p>
        </p:txBody>
      </p:sp>
      <p:sp>
        <p:nvSpPr>
          <p:cNvPr id="559119" name="Rectangle 15"/>
          <p:cNvSpPr>
            <a:spLocks noChangeArrowheads="1"/>
          </p:cNvSpPr>
          <p:nvPr/>
        </p:nvSpPr>
        <p:spPr bwMode="auto">
          <a:xfrm>
            <a:off x="2895600" y="3505200"/>
            <a:ext cx="1143000" cy="914400"/>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lgn="ctr">
              <a:defRPr/>
            </a:pPr>
            <a:r>
              <a:rPr lang="en-US" sz="2400"/>
              <a:t>Flow</a:t>
            </a:r>
          </a:p>
          <a:p>
            <a:pPr algn="ctr">
              <a:defRPr/>
            </a:pPr>
            <a:r>
              <a:rPr lang="en-US" sz="2400"/>
              <a:t>Table</a:t>
            </a:r>
          </a:p>
        </p:txBody>
      </p:sp>
      <p:sp>
        <p:nvSpPr>
          <p:cNvPr id="559120" name="Rectangle 16"/>
          <p:cNvSpPr>
            <a:spLocks noChangeArrowheads="1"/>
          </p:cNvSpPr>
          <p:nvPr/>
        </p:nvSpPr>
        <p:spPr bwMode="auto">
          <a:xfrm>
            <a:off x="2895600" y="2286000"/>
            <a:ext cx="1143000" cy="914400"/>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lgn="ctr">
              <a:defRPr/>
            </a:pPr>
            <a:r>
              <a:rPr lang="en-US" sz="2400"/>
              <a:t>Secure</a:t>
            </a:r>
          </a:p>
          <a:p>
            <a:pPr algn="ctr">
              <a:defRPr/>
            </a:pPr>
            <a:r>
              <a:rPr lang="en-US" sz="2400"/>
              <a:t>Channel</a:t>
            </a:r>
          </a:p>
        </p:txBody>
      </p:sp>
      <p:sp>
        <p:nvSpPr>
          <p:cNvPr id="9234" name="Line 17"/>
          <p:cNvSpPr>
            <a:spLocks noChangeShapeType="1"/>
          </p:cNvSpPr>
          <p:nvPr/>
        </p:nvSpPr>
        <p:spPr bwMode="auto">
          <a:xfrm flipV="1">
            <a:off x="4038600" y="1676400"/>
            <a:ext cx="3352800" cy="1219200"/>
          </a:xfrm>
          <a:prstGeom prst="line">
            <a:avLst/>
          </a:prstGeom>
          <a:noFill/>
          <a:ln w="76200">
            <a:solidFill>
              <a:schemeClr val="tx1"/>
            </a:solidFill>
            <a:prstDash val="sysDot"/>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zh-TW" altLang="en-US"/>
          </a:p>
        </p:txBody>
      </p:sp>
      <p:sp>
        <p:nvSpPr>
          <p:cNvPr id="9235" name="Text Box 18"/>
          <p:cNvSpPr txBox="1">
            <a:spLocks noChangeArrowheads="1"/>
          </p:cNvSpPr>
          <p:nvPr/>
        </p:nvSpPr>
        <p:spPr bwMode="auto">
          <a:xfrm>
            <a:off x="7850188" y="1447800"/>
            <a:ext cx="6080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sz="2400">
                <a:solidFill>
                  <a:schemeClr val="bg1"/>
                </a:solidFill>
              </a:rPr>
              <a:t>PC</a:t>
            </a:r>
          </a:p>
        </p:txBody>
      </p:sp>
      <p:sp>
        <p:nvSpPr>
          <p:cNvPr id="9236" name="Text Box 19"/>
          <p:cNvSpPr txBox="1">
            <a:spLocks noChangeArrowheads="1"/>
          </p:cNvSpPr>
          <p:nvPr/>
        </p:nvSpPr>
        <p:spPr bwMode="auto">
          <a:xfrm rot="-1283188">
            <a:off x="5370513" y="1524000"/>
            <a:ext cx="12255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dirty="0"/>
              <a:t>OpenFlow</a:t>
            </a:r>
          </a:p>
          <a:p>
            <a:pPr eaLnBrk="1" hangingPunct="1"/>
            <a:r>
              <a:rPr lang="en-US" altLang="zh-TW" dirty="0"/>
              <a:t>Protocol</a:t>
            </a:r>
          </a:p>
        </p:txBody>
      </p:sp>
      <p:sp>
        <p:nvSpPr>
          <p:cNvPr id="9237" name="Text Box 20"/>
          <p:cNvSpPr txBox="1">
            <a:spLocks noChangeArrowheads="1"/>
          </p:cNvSpPr>
          <p:nvPr/>
        </p:nvSpPr>
        <p:spPr bwMode="auto">
          <a:xfrm rot="-956723">
            <a:off x="5788025" y="2133600"/>
            <a:ext cx="615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dirty="0"/>
              <a:t>SSL</a:t>
            </a:r>
          </a:p>
        </p:txBody>
      </p:sp>
      <p:sp>
        <p:nvSpPr>
          <p:cNvPr id="9238" name="Line 21"/>
          <p:cNvSpPr>
            <a:spLocks noChangeShapeType="1"/>
          </p:cNvSpPr>
          <p:nvPr/>
        </p:nvSpPr>
        <p:spPr bwMode="auto">
          <a:xfrm>
            <a:off x="2590800" y="3352800"/>
            <a:ext cx="1752600" cy="0"/>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9239" name="Text Box 22"/>
          <p:cNvSpPr txBox="1">
            <a:spLocks noChangeArrowheads="1"/>
          </p:cNvSpPr>
          <p:nvPr/>
        </p:nvSpPr>
        <p:spPr bwMode="auto">
          <a:xfrm>
            <a:off x="2379663" y="3657600"/>
            <a:ext cx="574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sz="2400">
                <a:solidFill>
                  <a:srgbClr val="CC0000"/>
                </a:solidFill>
              </a:rPr>
              <a:t>hw</a:t>
            </a:r>
          </a:p>
        </p:txBody>
      </p:sp>
      <p:sp>
        <p:nvSpPr>
          <p:cNvPr id="9240" name="Text Box 23"/>
          <p:cNvSpPr txBox="1">
            <a:spLocks noChangeArrowheads="1"/>
          </p:cNvSpPr>
          <p:nvPr/>
        </p:nvSpPr>
        <p:spPr bwMode="auto">
          <a:xfrm>
            <a:off x="2386013" y="2465388"/>
            <a:ext cx="5572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sz="2400">
                <a:solidFill>
                  <a:srgbClr val="CC0000"/>
                </a:solidFill>
              </a:rPr>
              <a:t>sw</a:t>
            </a:r>
          </a:p>
        </p:txBody>
      </p:sp>
      <p:sp>
        <p:nvSpPr>
          <p:cNvPr id="9241" name="Line 24"/>
          <p:cNvSpPr>
            <a:spLocks noChangeShapeType="1"/>
          </p:cNvSpPr>
          <p:nvPr/>
        </p:nvSpPr>
        <p:spPr bwMode="auto">
          <a:xfrm>
            <a:off x="2971800" y="5105400"/>
            <a:ext cx="457200" cy="0"/>
          </a:xfrm>
          <a:prstGeom prst="line">
            <a:avLst/>
          </a:prstGeom>
          <a:noFill/>
          <a:ln w="57150">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9242" name="Text Box 25"/>
          <p:cNvSpPr txBox="1">
            <a:spLocks noChangeArrowheads="1"/>
          </p:cNvSpPr>
          <p:nvPr/>
        </p:nvSpPr>
        <p:spPr bwMode="auto">
          <a:xfrm>
            <a:off x="1752600" y="990600"/>
            <a:ext cx="3282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i="1"/>
              <a:t>OpenFlow Switch specification</a:t>
            </a:r>
          </a:p>
        </p:txBody>
      </p:sp>
    </p:spTree>
    <p:extLst>
      <p:ext uri="{BB962C8B-B14F-4D97-AF65-F5344CB8AC3E}">
        <p14:creationId xmlns:p14="http://schemas.microsoft.com/office/powerpoint/2010/main" val="76834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Switch Internals</a:t>
            </a:r>
          </a:p>
        </p:txBody>
      </p:sp>
      <p:sp>
        <p:nvSpPr>
          <p:cNvPr id="46" name="Text Placeholder 45"/>
          <p:cNvSpPr>
            <a:spLocks noGrp="1"/>
          </p:cNvSpPr>
          <p:nvPr>
            <p:ph type="body" idx="1"/>
          </p:nvPr>
        </p:nvSpPr>
        <p:spPr/>
        <p:txBody>
          <a:bodyPr/>
          <a:lstStyle/>
          <a:p>
            <a:r>
              <a:rPr lang="en-US" dirty="0"/>
              <a:t>Logical View of a Switch</a:t>
            </a:r>
          </a:p>
        </p:txBody>
      </p:sp>
      <p:sp>
        <p:nvSpPr>
          <p:cNvPr id="48" name="Text Placeholder 47"/>
          <p:cNvSpPr>
            <a:spLocks noGrp="1"/>
          </p:cNvSpPr>
          <p:nvPr>
            <p:ph type="body" sz="quarter" idx="3"/>
          </p:nvPr>
        </p:nvSpPr>
        <p:spPr/>
        <p:txBody>
          <a:bodyPr>
            <a:normAutofit/>
          </a:bodyPr>
          <a:lstStyle/>
          <a:p>
            <a:r>
              <a:rPr lang="en-US" dirty="0"/>
              <a:t>Physical Architecture of a Switch</a:t>
            </a:r>
          </a:p>
        </p:txBody>
      </p:sp>
      <p:grpSp>
        <p:nvGrpSpPr>
          <p:cNvPr id="4" name="Group 3"/>
          <p:cNvGrpSpPr>
            <a:grpSpLocks/>
          </p:cNvGrpSpPr>
          <p:nvPr/>
        </p:nvGrpSpPr>
        <p:grpSpPr bwMode="auto">
          <a:xfrm>
            <a:off x="4291970" y="2309489"/>
            <a:ext cx="3124810" cy="2831027"/>
            <a:chOff x="216" y="411"/>
            <a:chExt cx="5310" cy="3195"/>
          </a:xfrm>
        </p:grpSpPr>
        <p:sp>
          <p:nvSpPr>
            <p:cNvPr id="5" name="Rectangle 3"/>
            <p:cNvSpPr>
              <a:spLocks noChangeArrowheads="1"/>
            </p:cNvSpPr>
            <p:nvPr/>
          </p:nvSpPr>
          <p:spPr bwMode="auto">
            <a:xfrm>
              <a:off x="2214" y="1590"/>
              <a:ext cx="1314" cy="1836"/>
            </a:xfrm>
            <a:prstGeom prst="rect">
              <a:avLst/>
            </a:prstGeom>
            <a:solidFill>
              <a:srgbClr val="800080"/>
            </a:solidFill>
            <a:ln w="9525">
              <a:solidFill>
                <a:schemeClr val="tx1"/>
              </a:solidFill>
              <a:miter lim="800000"/>
              <a:headEnd/>
              <a:tailEnd/>
            </a:ln>
          </p:spPr>
          <p:txBody>
            <a:bodyPr wrap="none" anchor="ctr"/>
            <a:lstStyle/>
            <a:p>
              <a:pPr algn="ctr" defTabSz="914400" eaLnBrk="0" hangingPunct="0">
                <a:buClrTx/>
                <a:buSzTx/>
                <a:buFontTx/>
                <a:buNone/>
              </a:pPr>
              <a:r>
                <a:rPr lang="en-US" sz="1200" dirty="0">
                  <a:latin typeface="Times New Roman" charset="0"/>
                </a:rPr>
                <a:t>Switching</a:t>
              </a:r>
            </a:p>
            <a:p>
              <a:pPr algn="ctr" defTabSz="914400" eaLnBrk="0" hangingPunct="0">
                <a:buClrTx/>
                <a:buSzTx/>
                <a:buFontTx/>
                <a:buNone/>
              </a:pPr>
              <a:r>
                <a:rPr lang="en-US" sz="1200" dirty="0">
                  <a:latin typeface="Times New Roman" charset="0"/>
                </a:rPr>
                <a:t>Fabric</a:t>
              </a:r>
            </a:p>
          </p:txBody>
        </p:sp>
        <p:sp>
          <p:nvSpPr>
            <p:cNvPr id="6" name="Rectangle 4"/>
            <p:cNvSpPr>
              <a:spLocks noChangeArrowheads="1"/>
            </p:cNvSpPr>
            <p:nvPr/>
          </p:nvSpPr>
          <p:spPr bwMode="auto">
            <a:xfrm>
              <a:off x="2231" y="555"/>
              <a:ext cx="1314" cy="819"/>
            </a:xfrm>
            <a:prstGeom prst="rect">
              <a:avLst/>
            </a:prstGeom>
            <a:solidFill>
              <a:srgbClr val="006600"/>
            </a:solidFill>
            <a:ln w="9525">
              <a:solidFill>
                <a:schemeClr val="tx1"/>
              </a:solidFill>
              <a:miter lim="800000"/>
              <a:headEnd/>
              <a:tailEnd/>
            </a:ln>
          </p:spPr>
          <p:txBody>
            <a:bodyPr wrap="none" anchor="ctr"/>
            <a:lstStyle/>
            <a:p>
              <a:pPr algn="ctr" defTabSz="914400" eaLnBrk="0" hangingPunct="0">
                <a:buClrTx/>
                <a:buSzTx/>
                <a:buFontTx/>
                <a:buNone/>
              </a:pPr>
              <a:r>
                <a:rPr lang="en-US" sz="1200">
                  <a:latin typeface="Times New Roman" charset="0"/>
                </a:rPr>
                <a:t>Processor</a:t>
              </a:r>
            </a:p>
          </p:txBody>
        </p:sp>
        <p:sp>
          <p:nvSpPr>
            <p:cNvPr id="7" name="Rectangle 5"/>
            <p:cNvSpPr>
              <a:spLocks noChangeArrowheads="1"/>
            </p:cNvSpPr>
            <p:nvPr/>
          </p:nvSpPr>
          <p:spPr bwMode="auto">
            <a:xfrm>
              <a:off x="2745" y="1374"/>
              <a:ext cx="207" cy="216"/>
            </a:xfrm>
            <a:prstGeom prst="rect">
              <a:avLst/>
            </a:prstGeom>
            <a:solidFill>
              <a:srgbClr val="808080"/>
            </a:solidFill>
            <a:ln w="9525">
              <a:solidFill>
                <a:schemeClr val="tx1"/>
              </a:solidFill>
              <a:miter lim="800000"/>
              <a:headEnd/>
              <a:tailEnd/>
            </a:ln>
          </p:spPr>
          <p:txBody>
            <a:bodyPr wrap="none" anchor="ctr"/>
            <a:lstStyle/>
            <a:p>
              <a:pPr algn="ctr" defTabSz="914400">
                <a:buClrTx/>
                <a:buSzTx/>
                <a:buFontTx/>
                <a:buNone/>
              </a:pPr>
              <a:endParaRPr lang="en-US" sz="1100">
                <a:solidFill>
                  <a:schemeClr val="tx1"/>
                </a:solidFill>
                <a:latin typeface="Helvetica" charset="0"/>
              </a:endParaRPr>
            </a:p>
          </p:txBody>
        </p:sp>
        <p:sp>
          <p:nvSpPr>
            <p:cNvPr id="8" name="Rectangle 6"/>
            <p:cNvSpPr>
              <a:spLocks noChangeArrowheads="1"/>
            </p:cNvSpPr>
            <p:nvPr/>
          </p:nvSpPr>
          <p:spPr bwMode="auto">
            <a:xfrm>
              <a:off x="1026" y="1725"/>
              <a:ext cx="963" cy="1581"/>
            </a:xfrm>
            <a:prstGeom prst="rect">
              <a:avLst/>
            </a:prstGeom>
            <a:solidFill>
              <a:srgbClr val="9966FF"/>
            </a:solidFill>
            <a:ln w="9525">
              <a:solidFill>
                <a:schemeClr val="tx1"/>
              </a:solidFill>
              <a:miter lim="800000"/>
              <a:headEnd/>
              <a:tailEnd/>
            </a:ln>
          </p:spPr>
          <p:txBody>
            <a:bodyPr wrap="none" anchor="ctr"/>
            <a:lstStyle/>
            <a:p>
              <a:pPr algn="ctr" defTabSz="914400">
                <a:buClrTx/>
                <a:buSzTx/>
                <a:buFontTx/>
                <a:buNone/>
              </a:pPr>
              <a:endParaRPr lang="en-US" sz="1100">
                <a:solidFill>
                  <a:schemeClr val="tx1"/>
                </a:solidFill>
                <a:latin typeface="Helvetica" charset="0"/>
              </a:endParaRPr>
            </a:p>
          </p:txBody>
        </p:sp>
        <p:sp>
          <p:nvSpPr>
            <p:cNvPr id="9" name="Rectangle 7"/>
            <p:cNvSpPr>
              <a:spLocks noChangeArrowheads="1"/>
            </p:cNvSpPr>
            <p:nvPr/>
          </p:nvSpPr>
          <p:spPr bwMode="auto">
            <a:xfrm>
              <a:off x="1989" y="1815"/>
              <a:ext cx="225" cy="144"/>
            </a:xfrm>
            <a:prstGeom prst="rect">
              <a:avLst/>
            </a:prstGeom>
            <a:solidFill>
              <a:srgbClr val="808080"/>
            </a:solidFill>
            <a:ln w="9525">
              <a:solidFill>
                <a:schemeClr val="tx1"/>
              </a:solidFill>
              <a:miter lim="800000"/>
              <a:headEnd/>
              <a:tailEnd/>
            </a:ln>
          </p:spPr>
          <p:txBody>
            <a:bodyPr wrap="none" anchor="ctr"/>
            <a:lstStyle/>
            <a:p>
              <a:pPr algn="ctr" defTabSz="914400">
                <a:buClrTx/>
                <a:buSzTx/>
                <a:buFontTx/>
                <a:buNone/>
              </a:pPr>
              <a:endParaRPr lang="en-US" sz="1100">
                <a:solidFill>
                  <a:schemeClr val="tx1"/>
                </a:solidFill>
                <a:latin typeface="Helvetica" charset="0"/>
              </a:endParaRPr>
            </a:p>
          </p:txBody>
        </p:sp>
        <p:sp>
          <p:nvSpPr>
            <p:cNvPr id="10" name="Text Box 8"/>
            <p:cNvSpPr txBox="1">
              <a:spLocks noChangeArrowheads="1"/>
            </p:cNvSpPr>
            <p:nvPr/>
          </p:nvSpPr>
          <p:spPr bwMode="auto">
            <a:xfrm>
              <a:off x="1157" y="1670"/>
              <a:ext cx="810" cy="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defTabSz="914400" eaLnBrk="0" hangingPunct="0">
                <a:buClrTx/>
                <a:buSzTx/>
                <a:buFontTx/>
                <a:buNone/>
              </a:pPr>
              <a:r>
                <a:rPr lang="en-US" sz="1000" dirty="0">
                  <a:solidFill>
                    <a:schemeClr val="bg1"/>
                  </a:solidFill>
                  <a:latin typeface="Times New Roman" charset="0"/>
                </a:rPr>
                <a:t>ASIC</a:t>
              </a:r>
            </a:p>
          </p:txBody>
        </p:sp>
        <p:sp>
          <p:nvSpPr>
            <p:cNvPr id="11" name="Line 9"/>
            <p:cNvSpPr>
              <a:spLocks noChangeShapeType="1"/>
            </p:cNvSpPr>
            <p:nvPr/>
          </p:nvSpPr>
          <p:spPr bwMode="auto">
            <a:xfrm flipH="1">
              <a:off x="216" y="1896"/>
              <a:ext cx="810" cy="0"/>
            </a:xfrm>
            <a:prstGeom prst="line">
              <a:avLst/>
            </a:prstGeom>
            <a:noFill/>
            <a:ln w="254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txBody>
            <a:bodyPr/>
            <a:lstStyle/>
            <a:p>
              <a:endParaRPr lang="en-US" sz="1050"/>
            </a:p>
          </p:txBody>
        </p:sp>
        <p:sp>
          <p:nvSpPr>
            <p:cNvPr id="20" name="Rectangle 18"/>
            <p:cNvSpPr>
              <a:spLocks noChangeArrowheads="1"/>
            </p:cNvSpPr>
            <p:nvPr/>
          </p:nvSpPr>
          <p:spPr bwMode="auto">
            <a:xfrm flipH="1">
              <a:off x="3744" y="1731"/>
              <a:ext cx="963" cy="1575"/>
            </a:xfrm>
            <a:prstGeom prst="rect">
              <a:avLst/>
            </a:prstGeom>
            <a:solidFill>
              <a:srgbClr val="9966FF"/>
            </a:solidFill>
            <a:ln w="9525">
              <a:solidFill>
                <a:schemeClr val="tx1"/>
              </a:solidFill>
              <a:miter lim="800000"/>
              <a:headEnd/>
              <a:tailEnd/>
            </a:ln>
          </p:spPr>
          <p:txBody>
            <a:bodyPr wrap="none" anchor="ctr"/>
            <a:lstStyle/>
            <a:p>
              <a:pPr algn="ctr" defTabSz="914400">
                <a:buClrTx/>
                <a:buSzTx/>
                <a:buFontTx/>
                <a:buNone/>
              </a:pPr>
              <a:endParaRPr lang="en-US" sz="1100">
                <a:solidFill>
                  <a:schemeClr val="tx1"/>
                </a:solidFill>
                <a:latin typeface="Helvetica" charset="0"/>
              </a:endParaRPr>
            </a:p>
          </p:txBody>
        </p:sp>
        <p:sp>
          <p:nvSpPr>
            <p:cNvPr id="21" name="Rectangle 19"/>
            <p:cNvSpPr>
              <a:spLocks noChangeArrowheads="1"/>
            </p:cNvSpPr>
            <p:nvPr/>
          </p:nvSpPr>
          <p:spPr bwMode="auto">
            <a:xfrm flipH="1">
              <a:off x="3519" y="1830"/>
              <a:ext cx="225" cy="144"/>
            </a:xfrm>
            <a:prstGeom prst="rect">
              <a:avLst/>
            </a:prstGeom>
            <a:solidFill>
              <a:srgbClr val="808080"/>
            </a:solidFill>
            <a:ln w="9525">
              <a:solidFill>
                <a:schemeClr val="tx1"/>
              </a:solidFill>
              <a:miter lim="800000"/>
              <a:headEnd/>
              <a:tailEnd/>
            </a:ln>
          </p:spPr>
          <p:txBody>
            <a:bodyPr wrap="none" anchor="ctr"/>
            <a:lstStyle/>
            <a:p>
              <a:pPr algn="ctr" defTabSz="914400">
                <a:buClrTx/>
                <a:buSzTx/>
                <a:buFontTx/>
                <a:buNone/>
              </a:pPr>
              <a:endParaRPr lang="en-US" sz="1100">
                <a:solidFill>
                  <a:schemeClr val="tx1"/>
                </a:solidFill>
                <a:latin typeface="Helvetica" charset="0"/>
              </a:endParaRPr>
            </a:p>
          </p:txBody>
        </p:sp>
        <p:sp>
          <p:nvSpPr>
            <p:cNvPr id="22" name="Text Box 20"/>
            <p:cNvSpPr txBox="1">
              <a:spLocks noChangeArrowheads="1"/>
            </p:cNvSpPr>
            <p:nvPr/>
          </p:nvSpPr>
          <p:spPr bwMode="auto">
            <a:xfrm flipH="1">
              <a:off x="3860" y="1652"/>
              <a:ext cx="810" cy="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defTabSz="914400" eaLnBrk="0" hangingPunct="0">
                <a:buClrTx/>
                <a:buSzTx/>
                <a:buFontTx/>
                <a:buNone/>
              </a:pPr>
              <a:r>
                <a:rPr lang="en-US" sz="1000" dirty="0">
                  <a:solidFill>
                    <a:schemeClr val="bg1"/>
                  </a:solidFill>
                  <a:latin typeface="Times New Roman" charset="0"/>
                </a:rPr>
                <a:t>AISC</a:t>
              </a:r>
            </a:p>
          </p:txBody>
        </p:sp>
        <p:sp>
          <p:nvSpPr>
            <p:cNvPr id="23" name="Line 21"/>
            <p:cNvSpPr>
              <a:spLocks noChangeShapeType="1"/>
            </p:cNvSpPr>
            <p:nvPr/>
          </p:nvSpPr>
          <p:spPr bwMode="auto">
            <a:xfrm>
              <a:off x="4716" y="1902"/>
              <a:ext cx="810" cy="0"/>
            </a:xfrm>
            <a:prstGeom prst="line">
              <a:avLst/>
            </a:prstGeom>
            <a:noFill/>
            <a:ln w="254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txBody>
            <a:bodyPr/>
            <a:lstStyle/>
            <a:p>
              <a:endParaRPr lang="en-US" sz="1050"/>
            </a:p>
          </p:txBody>
        </p:sp>
        <p:sp>
          <p:nvSpPr>
            <p:cNvPr id="32" name="Rectangle 30"/>
            <p:cNvSpPr>
              <a:spLocks noChangeArrowheads="1"/>
            </p:cNvSpPr>
            <p:nvPr/>
          </p:nvSpPr>
          <p:spPr bwMode="auto">
            <a:xfrm>
              <a:off x="702" y="411"/>
              <a:ext cx="4347" cy="319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defTabSz="914400">
                <a:buClrTx/>
                <a:buSzTx/>
                <a:buFontTx/>
                <a:buNone/>
              </a:pPr>
              <a:endParaRPr lang="en-US" sz="1100">
                <a:solidFill>
                  <a:schemeClr val="tx1"/>
                </a:solidFill>
                <a:latin typeface="Helvetica" charset="0"/>
              </a:endParaRPr>
            </a:p>
          </p:txBody>
        </p:sp>
        <p:sp>
          <p:nvSpPr>
            <p:cNvPr id="33" name="Freeform 31"/>
            <p:cNvSpPr>
              <a:spLocks/>
            </p:cNvSpPr>
            <p:nvPr/>
          </p:nvSpPr>
          <p:spPr bwMode="auto">
            <a:xfrm>
              <a:off x="1235" y="1190"/>
              <a:ext cx="508" cy="460"/>
            </a:xfrm>
            <a:custGeom>
              <a:avLst/>
              <a:gdLst>
                <a:gd name="T0" fmla="*/ 0 w 508"/>
                <a:gd name="T1" fmla="*/ 0 h 460"/>
                <a:gd name="T2" fmla="*/ 576263 w 508"/>
                <a:gd name="T3" fmla="*/ 230188 h 460"/>
                <a:gd name="T4" fmla="*/ 806450 w 508"/>
                <a:gd name="T5" fmla="*/ 730250 h 460"/>
                <a:gd name="T6" fmla="*/ 0 60000 65536"/>
                <a:gd name="T7" fmla="*/ 0 60000 65536"/>
                <a:gd name="T8" fmla="*/ 0 60000 65536"/>
                <a:gd name="T9" fmla="*/ 0 w 508"/>
                <a:gd name="T10" fmla="*/ 0 h 460"/>
                <a:gd name="T11" fmla="*/ 508 w 508"/>
                <a:gd name="T12" fmla="*/ 460 h 460"/>
              </a:gdLst>
              <a:ahLst/>
              <a:cxnLst>
                <a:cxn ang="T6">
                  <a:pos x="T0" y="T1"/>
                </a:cxn>
                <a:cxn ang="T7">
                  <a:pos x="T2" y="T3"/>
                </a:cxn>
                <a:cxn ang="T8">
                  <a:pos x="T4" y="T5"/>
                </a:cxn>
              </a:cxnLst>
              <a:rect l="T9" t="T10" r="T11" b="T12"/>
              <a:pathLst>
                <a:path w="508" h="460">
                  <a:moveTo>
                    <a:pt x="0" y="0"/>
                  </a:moveTo>
                  <a:cubicBezTo>
                    <a:pt x="139" y="34"/>
                    <a:pt x="278" y="68"/>
                    <a:pt x="363" y="145"/>
                  </a:cubicBezTo>
                  <a:cubicBezTo>
                    <a:pt x="448" y="222"/>
                    <a:pt x="478" y="341"/>
                    <a:pt x="508" y="460"/>
                  </a:cubicBezTo>
                </a:path>
              </a:pathLst>
            </a:custGeom>
            <a:noFill/>
            <a:ln w="38100">
              <a:solidFill>
                <a:srgbClr val="0000FF"/>
              </a:solidFill>
              <a:round/>
              <a:headEnd/>
              <a:tailEnd type="triangle" w="lg" len="lg"/>
            </a:ln>
            <a:extLst>
              <a:ext uri="{909E8E84-426E-40dd-AFC4-6F175D3DCCD1}">
                <a14:hiddenFill xmlns="" xmlns:a14="http://schemas.microsoft.com/office/drawing/2010/main">
                  <a:solidFill>
                    <a:srgbClr val="FFFFFF"/>
                  </a:solidFill>
                </a14:hiddenFill>
              </a:ext>
            </a:extLst>
          </p:spPr>
          <p:txBody>
            <a:bodyPr wrap="none" anchor="ctr"/>
            <a:lstStyle/>
            <a:p>
              <a:pPr algn="ctr" defTabSz="914400">
                <a:buClrTx/>
                <a:buSzTx/>
                <a:buFontTx/>
                <a:buNone/>
              </a:pPr>
              <a:endParaRPr lang="en-US" sz="1100">
                <a:solidFill>
                  <a:schemeClr val="tx1"/>
                </a:solidFill>
                <a:latin typeface="Helvetica" charset="0"/>
              </a:endParaRPr>
            </a:p>
          </p:txBody>
        </p:sp>
        <p:sp>
          <p:nvSpPr>
            <p:cNvPr id="34" name="Text Box 32"/>
            <p:cNvSpPr txBox="1">
              <a:spLocks noChangeArrowheads="1"/>
            </p:cNvSpPr>
            <p:nvPr/>
          </p:nvSpPr>
          <p:spPr bwMode="auto">
            <a:xfrm>
              <a:off x="563" y="924"/>
              <a:ext cx="1433" cy="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algn="ctr" defTabSz="914400">
                <a:buClrTx/>
                <a:buSzTx/>
                <a:buFontTx/>
                <a:buNone/>
              </a:pPr>
              <a:r>
                <a:rPr lang="en-US" sz="1100">
                  <a:solidFill>
                    <a:srgbClr val="0000FF"/>
                  </a:solidFill>
                  <a:latin typeface="Helvetica" charset="0"/>
                </a:rPr>
                <a:t>data plane</a:t>
              </a:r>
            </a:p>
          </p:txBody>
        </p:sp>
        <p:sp>
          <p:nvSpPr>
            <p:cNvPr id="35" name="Freeform 33"/>
            <p:cNvSpPr>
              <a:spLocks/>
            </p:cNvSpPr>
            <p:nvPr/>
          </p:nvSpPr>
          <p:spPr bwMode="auto">
            <a:xfrm>
              <a:off x="3582" y="900"/>
              <a:ext cx="411" cy="201"/>
            </a:xfrm>
            <a:custGeom>
              <a:avLst/>
              <a:gdLst>
                <a:gd name="T0" fmla="*/ 652463 w 411"/>
                <a:gd name="T1" fmla="*/ 0 h 201"/>
                <a:gd name="T2" fmla="*/ 384175 w 411"/>
                <a:gd name="T3" fmla="*/ 268288 h 201"/>
                <a:gd name="T4" fmla="*/ 0 w 411"/>
                <a:gd name="T5" fmla="*/ 306388 h 201"/>
                <a:gd name="T6" fmla="*/ 0 60000 65536"/>
                <a:gd name="T7" fmla="*/ 0 60000 65536"/>
                <a:gd name="T8" fmla="*/ 0 60000 65536"/>
                <a:gd name="T9" fmla="*/ 0 w 411"/>
                <a:gd name="T10" fmla="*/ 0 h 201"/>
                <a:gd name="T11" fmla="*/ 411 w 411"/>
                <a:gd name="T12" fmla="*/ 201 h 201"/>
              </a:gdLst>
              <a:ahLst/>
              <a:cxnLst>
                <a:cxn ang="T6">
                  <a:pos x="T0" y="T1"/>
                </a:cxn>
                <a:cxn ang="T7">
                  <a:pos x="T2" y="T3"/>
                </a:cxn>
                <a:cxn ang="T8">
                  <a:pos x="T4" y="T5"/>
                </a:cxn>
              </a:cxnLst>
              <a:rect l="T9" t="T10" r="T11" b="T12"/>
              <a:pathLst>
                <a:path w="411" h="201">
                  <a:moveTo>
                    <a:pt x="411" y="0"/>
                  </a:moveTo>
                  <a:cubicBezTo>
                    <a:pt x="360" y="68"/>
                    <a:pt x="310" y="137"/>
                    <a:pt x="242" y="169"/>
                  </a:cubicBezTo>
                  <a:cubicBezTo>
                    <a:pt x="174" y="201"/>
                    <a:pt x="87" y="197"/>
                    <a:pt x="0" y="193"/>
                  </a:cubicBezTo>
                </a:path>
              </a:pathLst>
            </a:custGeom>
            <a:noFill/>
            <a:ln w="38100">
              <a:solidFill>
                <a:srgbClr val="0000FF"/>
              </a:solidFill>
              <a:round/>
              <a:headEnd/>
              <a:tailEnd type="triangle" w="lg" len="lg"/>
            </a:ln>
            <a:extLst>
              <a:ext uri="{909E8E84-426E-40dd-AFC4-6F175D3DCCD1}">
                <a14:hiddenFill xmlns="" xmlns:a14="http://schemas.microsoft.com/office/drawing/2010/main">
                  <a:solidFill>
                    <a:srgbClr val="FFFFFF"/>
                  </a:solidFill>
                </a14:hiddenFill>
              </a:ext>
            </a:extLst>
          </p:spPr>
          <p:txBody>
            <a:bodyPr wrap="none" anchor="ctr"/>
            <a:lstStyle/>
            <a:p>
              <a:pPr algn="ctr" defTabSz="914400">
                <a:buClrTx/>
                <a:buSzTx/>
                <a:buFontTx/>
                <a:buNone/>
              </a:pPr>
              <a:endParaRPr lang="en-US" sz="1100">
                <a:solidFill>
                  <a:schemeClr val="tx1"/>
                </a:solidFill>
                <a:latin typeface="Helvetica" charset="0"/>
              </a:endParaRPr>
            </a:p>
          </p:txBody>
        </p:sp>
        <p:sp>
          <p:nvSpPr>
            <p:cNvPr id="36" name="Text Box 34"/>
            <p:cNvSpPr txBox="1">
              <a:spLocks noChangeArrowheads="1"/>
            </p:cNvSpPr>
            <p:nvPr/>
          </p:nvSpPr>
          <p:spPr bwMode="auto">
            <a:xfrm>
              <a:off x="3363" y="625"/>
              <a:ext cx="1686" cy="2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spAutoFit/>
            </a:bodyPr>
            <a:lstStyle>
              <a:lvl1pPr>
                <a:defRPr>
                  <a:solidFill>
                    <a:srgbClr val="000000"/>
                  </a:solidFill>
                  <a:latin typeface="Arial" charset="0"/>
                  <a:ea typeface="ＭＳ Ｐゴシック" charset="0"/>
                  <a:cs typeface="Arial" charset="0"/>
                </a:defRPr>
              </a:lvl1pPr>
              <a:lvl2pPr marL="37931725" indent="-37474525">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vl6pPr marL="457200" fontAlgn="base">
                <a:spcBef>
                  <a:spcPct val="0"/>
                </a:spcBef>
                <a:spcAft>
                  <a:spcPct val="0"/>
                </a:spcAft>
                <a:defRPr>
                  <a:solidFill>
                    <a:srgbClr val="000000"/>
                  </a:solidFill>
                  <a:latin typeface="Arial" charset="0"/>
                  <a:ea typeface="Arial" charset="0"/>
                  <a:cs typeface="Arial" charset="0"/>
                </a:defRPr>
              </a:lvl6pPr>
              <a:lvl7pPr marL="914400" fontAlgn="base">
                <a:spcBef>
                  <a:spcPct val="0"/>
                </a:spcBef>
                <a:spcAft>
                  <a:spcPct val="0"/>
                </a:spcAft>
                <a:defRPr>
                  <a:solidFill>
                    <a:srgbClr val="000000"/>
                  </a:solidFill>
                  <a:latin typeface="Arial" charset="0"/>
                  <a:ea typeface="Arial" charset="0"/>
                  <a:cs typeface="Arial" charset="0"/>
                </a:defRPr>
              </a:lvl7pPr>
              <a:lvl8pPr marL="1371600" fontAlgn="base">
                <a:spcBef>
                  <a:spcPct val="0"/>
                </a:spcBef>
                <a:spcAft>
                  <a:spcPct val="0"/>
                </a:spcAft>
                <a:defRPr>
                  <a:solidFill>
                    <a:srgbClr val="000000"/>
                  </a:solidFill>
                  <a:latin typeface="Arial" charset="0"/>
                  <a:ea typeface="Arial" charset="0"/>
                  <a:cs typeface="Arial" charset="0"/>
                </a:defRPr>
              </a:lvl8pPr>
              <a:lvl9pPr marL="1828800" fontAlgn="base">
                <a:spcBef>
                  <a:spcPct val="0"/>
                </a:spcBef>
                <a:spcAft>
                  <a:spcPct val="0"/>
                </a:spcAft>
                <a:defRPr>
                  <a:solidFill>
                    <a:srgbClr val="000000"/>
                  </a:solidFill>
                  <a:latin typeface="Arial" charset="0"/>
                  <a:ea typeface="Arial" charset="0"/>
                  <a:cs typeface="Arial" charset="0"/>
                </a:defRPr>
              </a:lvl9pPr>
            </a:lstStyle>
            <a:p>
              <a:pPr algn="ctr" defTabSz="914400">
                <a:buClrTx/>
                <a:buSzTx/>
                <a:buFontTx/>
                <a:buNone/>
              </a:pPr>
              <a:r>
                <a:rPr lang="en-US" sz="1100">
                  <a:solidFill>
                    <a:srgbClr val="0000FF"/>
                  </a:solidFill>
                  <a:latin typeface="Helvetica" charset="0"/>
                </a:rPr>
                <a:t>control plane</a:t>
              </a:r>
            </a:p>
          </p:txBody>
        </p:sp>
      </p:grpSp>
      <p:grpSp>
        <p:nvGrpSpPr>
          <p:cNvPr id="37" name="Group 36"/>
          <p:cNvGrpSpPr/>
          <p:nvPr/>
        </p:nvGrpSpPr>
        <p:grpSpPr>
          <a:xfrm>
            <a:off x="629841" y="3473799"/>
            <a:ext cx="2662527" cy="1565640"/>
            <a:chOff x="452538" y="2412401"/>
            <a:chExt cx="2662527" cy="1565640"/>
          </a:xfrm>
        </p:grpSpPr>
        <p:sp>
          <p:nvSpPr>
            <p:cNvPr id="38" name="Rectangle 37"/>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TextBox 38"/>
            <p:cNvSpPr txBox="1"/>
            <p:nvPr/>
          </p:nvSpPr>
          <p:spPr>
            <a:xfrm>
              <a:off x="536499" y="3114708"/>
              <a:ext cx="247795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Network O.S.</a:t>
              </a:r>
            </a:p>
          </p:txBody>
        </p:sp>
        <p:sp>
          <p:nvSpPr>
            <p:cNvPr id="40" name="TextBox 39"/>
            <p:cNvSpPr txBox="1"/>
            <p:nvPr/>
          </p:nvSpPr>
          <p:spPr>
            <a:xfrm>
              <a:off x="536499" y="3550659"/>
              <a:ext cx="247795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ASIC</a:t>
              </a:r>
            </a:p>
          </p:txBody>
        </p:sp>
        <p:sp>
          <p:nvSpPr>
            <p:cNvPr id="41" name="TextBox 40"/>
            <p:cNvSpPr txBox="1"/>
            <p:nvPr/>
          </p:nvSpPr>
          <p:spPr>
            <a:xfrm>
              <a:off x="757946" y="2637789"/>
              <a:ext cx="222262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Applications</a:t>
              </a:r>
            </a:p>
          </p:txBody>
        </p:sp>
        <p:sp>
          <p:nvSpPr>
            <p:cNvPr id="42" name="TextBox 41"/>
            <p:cNvSpPr txBox="1"/>
            <p:nvPr/>
          </p:nvSpPr>
          <p:spPr>
            <a:xfrm>
              <a:off x="536498" y="2583392"/>
              <a:ext cx="244407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Applications</a:t>
              </a:r>
            </a:p>
          </p:txBody>
        </p:sp>
      </p:grpSp>
      <p:cxnSp>
        <p:nvCxnSpPr>
          <p:cNvPr id="44" name="Straight Connector 43"/>
          <p:cNvCxnSpPr/>
          <p:nvPr/>
        </p:nvCxnSpPr>
        <p:spPr>
          <a:xfrm>
            <a:off x="3770923" y="1417638"/>
            <a:ext cx="0" cy="49316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012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Defined Networking</a:t>
            </a:r>
          </a:p>
        </p:txBody>
      </p:sp>
      <p:sp>
        <p:nvSpPr>
          <p:cNvPr id="3" name="Content Placeholder 2"/>
          <p:cNvSpPr>
            <a:spLocks noGrp="1"/>
          </p:cNvSpPr>
          <p:nvPr>
            <p:ph idx="1"/>
          </p:nvPr>
        </p:nvSpPr>
        <p:spPr>
          <a:xfrm>
            <a:off x="946404" y="5026401"/>
            <a:ext cx="6446520" cy="1579404"/>
          </a:xfrm>
        </p:spPr>
        <p:txBody>
          <a:bodyPr>
            <a:normAutofit fontScale="85000" lnSpcReduction="20000"/>
          </a:bodyPr>
          <a:lstStyle/>
          <a:p>
            <a:r>
              <a:rPr lang="en-US" sz="2400" dirty="0"/>
              <a:t>Southbound API: decouples the switch hardware from control function</a:t>
            </a:r>
          </a:p>
          <a:p>
            <a:pPr lvl="1"/>
            <a:r>
              <a:rPr lang="en-US" sz="2000" dirty="0"/>
              <a:t>Data plane from control plane</a:t>
            </a:r>
          </a:p>
          <a:p>
            <a:pPr lvl="1"/>
            <a:endParaRPr lang="en-US" sz="2000" dirty="0"/>
          </a:p>
          <a:p>
            <a:r>
              <a:rPr lang="en-US" sz="2400" dirty="0"/>
              <a:t>Switch Operating System: exposes switch hardware primitives</a:t>
            </a:r>
          </a:p>
          <a:p>
            <a:endParaRPr lang="en-US" sz="2400" dirty="0"/>
          </a:p>
        </p:txBody>
      </p:sp>
      <p:sp>
        <p:nvSpPr>
          <p:cNvPr id="33" name="Rectangle 32"/>
          <p:cNvSpPr/>
          <p:nvPr/>
        </p:nvSpPr>
        <p:spPr>
          <a:xfrm>
            <a:off x="3858963" y="3775245"/>
            <a:ext cx="3246332" cy="110100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3858963" y="2321622"/>
            <a:ext cx="3246332" cy="5946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858963" y="1305193"/>
            <a:ext cx="3246332" cy="8180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149060" y="2375951"/>
            <a:ext cx="2856850" cy="4857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Network O.S.</a:t>
            </a:r>
          </a:p>
        </p:txBody>
      </p:sp>
      <p:grpSp>
        <p:nvGrpSpPr>
          <p:cNvPr id="10" name="Group 9"/>
          <p:cNvGrpSpPr/>
          <p:nvPr/>
        </p:nvGrpSpPr>
        <p:grpSpPr>
          <a:xfrm>
            <a:off x="3911438" y="1341643"/>
            <a:ext cx="3146947" cy="683329"/>
            <a:chOff x="2970160" y="1695266"/>
            <a:chExt cx="3306446" cy="664470"/>
          </a:xfrm>
        </p:grpSpPr>
        <p:sp>
          <p:nvSpPr>
            <p:cNvPr id="14" name="Rectangle 13"/>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15" name="Rectangle 14"/>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16" name="Rectangle 15"/>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grpSp>
      <p:sp>
        <p:nvSpPr>
          <p:cNvPr id="18" name="TextBox 17"/>
          <p:cNvSpPr txBox="1"/>
          <p:nvPr/>
        </p:nvSpPr>
        <p:spPr>
          <a:xfrm>
            <a:off x="5586296" y="3151702"/>
            <a:ext cx="1274566" cy="664676"/>
          </a:xfrm>
          <a:prstGeom prst="rect">
            <a:avLst/>
          </a:prstGeom>
          <a:noFill/>
        </p:spPr>
        <p:txBody>
          <a:bodyPr wrap="none" rtlCol="0">
            <a:spAutoFit/>
          </a:bodyPr>
          <a:lstStyle/>
          <a:p>
            <a:pPr algn="ctr"/>
            <a:r>
              <a:rPr lang="en-US" dirty="0"/>
              <a:t>Southbound</a:t>
            </a:r>
          </a:p>
          <a:p>
            <a:pPr algn="ctr"/>
            <a:r>
              <a:rPr lang="en-US" dirty="0"/>
              <a:t>API</a:t>
            </a:r>
          </a:p>
        </p:txBody>
      </p:sp>
      <p:sp>
        <p:nvSpPr>
          <p:cNvPr id="20" name="TextBox 19"/>
          <p:cNvSpPr txBox="1"/>
          <p:nvPr/>
        </p:nvSpPr>
        <p:spPr>
          <a:xfrm>
            <a:off x="7798247" y="2845673"/>
            <a:ext cx="763644" cy="538070"/>
          </a:xfrm>
          <a:prstGeom prst="rect">
            <a:avLst/>
          </a:prstGeom>
          <a:noFill/>
        </p:spPr>
        <p:txBody>
          <a:bodyPr wrap="none" rtlCol="0">
            <a:spAutoFit/>
          </a:bodyPr>
          <a:lstStyle/>
          <a:p>
            <a:r>
              <a:rPr lang="en-US" sz="2800" dirty="0"/>
              <a:t>SDN</a:t>
            </a:r>
          </a:p>
        </p:txBody>
      </p:sp>
      <p:cxnSp>
        <p:nvCxnSpPr>
          <p:cNvPr id="22" name="Straight Arrow Connector 21"/>
          <p:cNvCxnSpPr/>
          <p:nvPr/>
        </p:nvCxnSpPr>
        <p:spPr>
          <a:xfrm>
            <a:off x="5547518" y="2916274"/>
            <a:ext cx="0" cy="85897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4149061" y="3874898"/>
            <a:ext cx="2711802" cy="460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Operating System</a:t>
            </a:r>
          </a:p>
        </p:txBody>
      </p:sp>
      <p:sp>
        <p:nvSpPr>
          <p:cNvPr id="26" name="Rounded Rectangle 25"/>
          <p:cNvSpPr/>
          <p:nvPr/>
        </p:nvSpPr>
        <p:spPr>
          <a:xfrm>
            <a:off x="4149060" y="4335253"/>
            <a:ext cx="2711802" cy="460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Hardware</a:t>
            </a:r>
          </a:p>
        </p:txBody>
      </p:sp>
      <p:grpSp>
        <p:nvGrpSpPr>
          <p:cNvPr id="5" name="Group 4"/>
          <p:cNvGrpSpPr/>
          <p:nvPr/>
        </p:nvGrpSpPr>
        <p:grpSpPr>
          <a:xfrm>
            <a:off x="158670" y="2412401"/>
            <a:ext cx="2662527" cy="1565640"/>
            <a:chOff x="452538" y="2412401"/>
            <a:chExt cx="2662527" cy="1565640"/>
          </a:xfrm>
        </p:grpSpPr>
        <p:sp>
          <p:nvSpPr>
            <p:cNvPr id="28" name="Rectangle 27"/>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TextBox 29"/>
            <p:cNvSpPr txBox="1"/>
            <p:nvPr/>
          </p:nvSpPr>
          <p:spPr>
            <a:xfrm>
              <a:off x="536499" y="3114708"/>
              <a:ext cx="247795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Network O.S.</a:t>
              </a:r>
            </a:p>
          </p:txBody>
        </p:sp>
        <p:sp>
          <p:nvSpPr>
            <p:cNvPr id="31" name="TextBox 30"/>
            <p:cNvSpPr txBox="1"/>
            <p:nvPr/>
          </p:nvSpPr>
          <p:spPr>
            <a:xfrm>
              <a:off x="536499" y="3550659"/>
              <a:ext cx="247795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t>ASIC</a:t>
              </a:r>
            </a:p>
          </p:txBody>
        </p:sp>
        <p:sp>
          <p:nvSpPr>
            <p:cNvPr id="32" name="TextBox 31"/>
            <p:cNvSpPr txBox="1"/>
            <p:nvPr/>
          </p:nvSpPr>
          <p:spPr>
            <a:xfrm>
              <a:off x="757946" y="2637789"/>
              <a:ext cx="222262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Applications</a:t>
              </a:r>
            </a:p>
          </p:txBody>
        </p:sp>
        <p:sp>
          <p:nvSpPr>
            <p:cNvPr id="42" name="TextBox 41"/>
            <p:cNvSpPr txBox="1"/>
            <p:nvPr/>
          </p:nvSpPr>
          <p:spPr>
            <a:xfrm>
              <a:off x="536498" y="2583392"/>
              <a:ext cx="244407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Applications</a:t>
              </a:r>
            </a:p>
          </p:txBody>
        </p:sp>
      </p:grpSp>
      <p:sp>
        <p:nvSpPr>
          <p:cNvPr id="4" name="Rounded Rectangular Callout 3"/>
          <p:cNvSpPr/>
          <p:nvPr/>
        </p:nvSpPr>
        <p:spPr>
          <a:xfrm>
            <a:off x="1365405" y="1188020"/>
            <a:ext cx="1649044" cy="873402"/>
          </a:xfrm>
          <a:prstGeom prst="wedgeRoundRectCallout">
            <a:avLst>
              <a:gd name="adj1" fmla="val -54546"/>
              <a:gd name="adj2" fmla="val 915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Current Switch</a:t>
            </a:r>
          </a:p>
          <a:p>
            <a:pPr algn="ctr"/>
            <a:r>
              <a:rPr lang="en-US" dirty="0"/>
              <a:t>Vertical stack</a:t>
            </a:r>
          </a:p>
        </p:txBody>
      </p:sp>
      <p:sp>
        <p:nvSpPr>
          <p:cNvPr id="27" name="Rounded Rectangular Callout 26"/>
          <p:cNvSpPr/>
          <p:nvPr/>
        </p:nvSpPr>
        <p:spPr>
          <a:xfrm>
            <a:off x="7700852" y="3718172"/>
            <a:ext cx="1363769" cy="873402"/>
          </a:xfrm>
          <a:prstGeom prst="wedgeRoundRectCallout">
            <a:avLst>
              <a:gd name="adj1" fmla="val -80032"/>
              <a:gd name="adj2" fmla="val 274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SDN Switch</a:t>
            </a:r>
          </a:p>
          <a:p>
            <a:pPr algn="ctr"/>
            <a:r>
              <a:rPr lang="en-US" dirty="0"/>
              <a:t>Decoupled stack</a:t>
            </a:r>
          </a:p>
        </p:txBody>
      </p:sp>
      <p:sp>
        <p:nvSpPr>
          <p:cNvPr id="19" name="Right Brace 18"/>
          <p:cNvSpPr/>
          <p:nvPr/>
        </p:nvSpPr>
        <p:spPr>
          <a:xfrm>
            <a:off x="7185379" y="1401184"/>
            <a:ext cx="515473" cy="34750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H="1">
            <a:off x="-937846" y="3513347"/>
            <a:ext cx="1008184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8945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Of SDN</a:t>
            </a:r>
          </a:p>
        </p:txBody>
      </p:sp>
      <p:grpSp>
        <p:nvGrpSpPr>
          <p:cNvPr id="46" name="Group 45"/>
          <p:cNvGrpSpPr/>
          <p:nvPr/>
        </p:nvGrpSpPr>
        <p:grpSpPr>
          <a:xfrm>
            <a:off x="5715323" y="3200548"/>
            <a:ext cx="2919114" cy="497527"/>
            <a:chOff x="5053993" y="3449312"/>
            <a:chExt cx="3477204" cy="578240"/>
          </a:xfrm>
        </p:grpSpPr>
        <p:sp>
          <p:nvSpPr>
            <p:cNvPr id="31" name="Rectangle 30"/>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Controller (N. O.S.)</a:t>
              </a:r>
            </a:p>
          </p:txBody>
        </p:sp>
      </p:grpSp>
      <p:grpSp>
        <p:nvGrpSpPr>
          <p:cNvPr id="45" name="Group 44"/>
          <p:cNvGrpSpPr/>
          <p:nvPr/>
        </p:nvGrpSpPr>
        <p:grpSpPr>
          <a:xfrm>
            <a:off x="5715323" y="2312475"/>
            <a:ext cx="2919113" cy="699914"/>
            <a:chOff x="5053993" y="2460936"/>
            <a:chExt cx="3477204" cy="795510"/>
          </a:xfrm>
        </p:grpSpPr>
        <p:sp>
          <p:nvSpPr>
            <p:cNvPr id="32" name="Rectangle 31"/>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35" name="Group 34"/>
            <p:cNvGrpSpPr/>
            <p:nvPr/>
          </p:nvGrpSpPr>
          <p:grpSpPr>
            <a:xfrm>
              <a:off x="5141811" y="2496380"/>
              <a:ext cx="3146947" cy="664470"/>
              <a:chOff x="2970160" y="1695266"/>
              <a:chExt cx="3306446" cy="664470"/>
            </a:xfrm>
          </p:grpSpPr>
          <p:sp>
            <p:nvSpPr>
              <p:cNvPr id="42" name="Rectangle 41"/>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43" name="Rectangle 42"/>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44" name="Rectangle 43"/>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grpSp>
      </p:grpSp>
      <p:sp>
        <p:nvSpPr>
          <p:cNvPr id="36" name="TextBox 35"/>
          <p:cNvSpPr txBox="1"/>
          <p:nvPr/>
        </p:nvSpPr>
        <p:spPr>
          <a:xfrm>
            <a:off x="6909070" y="4160987"/>
            <a:ext cx="1342035" cy="646331"/>
          </a:xfrm>
          <a:prstGeom prst="rect">
            <a:avLst/>
          </a:prstGeom>
          <a:noFill/>
        </p:spPr>
        <p:txBody>
          <a:bodyPr wrap="none" rtlCol="0">
            <a:spAutoFit/>
          </a:bodyPr>
          <a:lstStyle/>
          <a:p>
            <a:pPr algn="ctr"/>
            <a:r>
              <a:rPr lang="en-US" dirty="0">
                <a:solidFill>
                  <a:srgbClr val="FF0000"/>
                </a:solidFill>
              </a:rPr>
              <a:t>Southbound</a:t>
            </a:r>
          </a:p>
          <a:p>
            <a:pPr algn="ctr"/>
            <a:r>
              <a:rPr lang="en-US" dirty="0">
                <a:solidFill>
                  <a:srgbClr val="FF0000"/>
                </a:solidFill>
              </a:rPr>
              <a:t>API</a:t>
            </a:r>
          </a:p>
        </p:txBody>
      </p:sp>
      <p:cxnSp>
        <p:nvCxnSpPr>
          <p:cNvPr id="39" name="Straight Arrow Connector 38"/>
          <p:cNvCxnSpPr/>
          <p:nvPr/>
        </p:nvCxnSpPr>
        <p:spPr>
          <a:xfrm>
            <a:off x="6904025" y="3750786"/>
            <a:ext cx="0" cy="11120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5215470" y="5726769"/>
            <a:ext cx="1572910" cy="732372"/>
            <a:chOff x="5053993" y="4807319"/>
            <a:chExt cx="3477204" cy="1253108"/>
          </a:xfrm>
        </p:grpSpPr>
        <p:sp>
          <p:nvSpPr>
            <p:cNvPr id="30" name="Rectangle 29"/>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ounded Rectangle 39"/>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O.S</a:t>
              </a:r>
            </a:p>
          </p:txBody>
        </p:sp>
        <p:sp>
          <p:nvSpPr>
            <p:cNvPr id="41" name="Rounded Rectangle 40"/>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HW</a:t>
              </a:r>
            </a:p>
          </p:txBody>
        </p:sp>
      </p:grpSp>
      <p:grpSp>
        <p:nvGrpSpPr>
          <p:cNvPr id="48" name="Group 47"/>
          <p:cNvGrpSpPr/>
          <p:nvPr/>
        </p:nvGrpSpPr>
        <p:grpSpPr>
          <a:xfrm>
            <a:off x="6375521" y="4853197"/>
            <a:ext cx="1572910" cy="732372"/>
            <a:chOff x="5053993" y="4807319"/>
            <a:chExt cx="3477204" cy="1253108"/>
          </a:xfrm>
        </p:grpSpPr>
        <p:sp>
          <p:nvSpPr>
            <p:cNvPr id="49" name="Rectangle 48"/>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 name="Rounded Rectangle 49"/>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O.S</a:t>
              </a:r>
            </a:p>
          </p:txBody>
        </p:sp>
        <p:sp>
          <p:nvSpPr>
            <p:cNvPr id="51" name="Rounded Rectangle 50"/>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HW</a:t>
              </a:r>
            </a:p>
          </p:txBody>
        </p:sp>
      </p:grpSp>
      <p:grpSp>
        <p:nvGrpSpPr>
          <p:cNvPr id="52" name="Group 51"/>
          <p:cNvGrpSpPr/>
          <p:nvPr/>
        </p:nvGrpSpPr>
        <p:grpSpPr>
          <a:xfrm>
            <a:off x="7256069" y="5726769"/>
            <a:ext cx="1572910" cy="732372"/>
            <a:chOff x="5053993" y="4807319"/>
            <a:chExt cx="3477204" cy="1253108"/>
          </a:xfrm>
        </p:grpSpPr>
        <p:sp>
          <p:nvSpPr>
            <p:cNvPr id="53" name="Rectangle 52"/>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Rounded Rectangle 53"/>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O.S</a:t>
              </a:r>
            </a:p>
          </p:txBody>
        </p:sp>
        <p:sp>
          <p:nvSpPr>
            <p:cNvPr id="55" name="Rounded Rectangle 54"/>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HW</a:t>
              </a:r>
            </a:p>
          </p:txBody>
        </p:sp>
      </p:grpSp>
      <p:cxnSp>
        <p:nvCxnSpPr>
          <p:cNvPr id="58" name="Straight Arrow Connector 57"/>
          <p:cNvCxnSpPr/>
          <p:nvPr/>
        </p:nvCxnSpPr>
        <p:spPr>
          <a:xfrm>
            <a:off x="6061478" y="3780962"/>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8368797" y="3791204"/>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4100937" y="2833831"/>
            <a:ext cx="1285483" cy="465174"/>
          </a:xfrm>
          <a:prstGeom prst="wedgeRectCallout">
            <a:avLst>
              <a:gd name="adj1" fmla="val 96553"/>
              <a:gd name="adj2" fmla="val 7614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Global View</a:t>
            </a:r>
          </a:p>
        </p:txBody>
      </p:sp>
      <p:sp>
        <p:nvSpPr>
          <p:cNvPr id="62" name="Rectangular Callout 61"/>
          <p:cNvSpPr/>
          <p:nvPr/>
        </p:nvSpPr>
        <p:spPr>
          <a:xfrm>
            <a:off x="3928049" y="4066652"/>
            <a:ext cx="1433951" cy="465174"/>
          </a:xfrm>
          <a:prstGeom prst="wedgeRectCallout">
            <a:avLst>
              <a:gd name="adj1" fmla="val 101368"/>
              <a:gd name="adj2" fmla="val 541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Programmatic</a:t>
            </a:r>
          </a:p>
          <a:p>
            <a:pPr algn="ctr"/>
            <a:r>
              <a:rPr lang="en-US" sz="1600" dirty="0"/>
              <a:t>Control</a:t>
            </a:r>
          </a:p>
        </p:txBody>
      </p:sp>
      <p:sp>
        <p:nvSpPr>
          <p:cNvPr id="56" name="Text Placeholder 6"/>
          <p:cNvSpPr>
            <a:spLocks noGrp="1"/>
          </p:cNvSpPr>
          <p:nvPr>
            <p:ph type="body" idx="1"/>
          </p:nvPr>
        </p:nvSpPr>
        <p:spPr>
          <a:xfrm>
            <a:off x="457200" y="1017436"/>
            <a:ext cx="4040188" cy="706791"/>
          </a:xfrm>
        </p:spPr>
        <p:txBody>
          <a:bodyPr/>
          <a:lstStyle/>
          <a:p>
            <a:r>
              <a:rPr lang="en-US" dirty="0"/>
              <a:t>Current Networking</a:t>
            </a:r>
          </a:p>
        </p:txBody>
      </p:sp>
      <p:sp>
        <p:nvSpPr>
          <p:cNvPr id="57" name="Text Placeholder 8"/>
          <p:cNvSpPr>
            <a:spLocks noGrp="1"/>
          </p:cNvSpPr>
          <p:nvPr>
            <p:ph type="body" sz="quarter" idx="3"/>
          </p:nvPr>
        </p:nvSpPr>
        <p:spPr>
          <a:xfrm>
            <a:off x="4645025" y="1017436"/>
            <a:ext cx="4041775" cy="706791"/>
          </a:xfrm>
        </p:spPr>
        <p:txBody>
          <a:bodyPr/>
          <a:lstStyle/>
          <a:p>
            <a:r>
              <a:rPr lang="en-US" dirty="0"/>
              <a:t>SDN Enabled Environment</a:t>
            </a:r>
          </a:p>
        </p:txBody>
      </p:sp>
      <p:sp>
        <p:nvSpPr>
          <p:cNvPr id="59" name="Rectangle 58"/>
          <p:cNvSpPr/>
          <p:nvPr/>
        </p:nvSpPr>
        <p:spPr>
          <a:xfrm>
            <a:off x="112669" y="1269953"/>
            <a:ext cx="3502938" cy="52916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p:cNvSpPr/>
          <p:nvPr/>
        </p:nvSpPr>
        <p:spPr>
          <a:xfrm>
            <a:off x="3768007" y="1259149"/>
            <a:ext cx="5163402" cy="53024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3" name="Group 62"/>
          <p:cNvGrpSpPr/>
          <p:nvPr/>
        </p:nvGrpSpPr>
        <p:grpSpPr>
          <a:xfrm>
            <a:off x="272437" y="2530940"/>
            <a:ext cx="1316484" cy="886604"/>
            <a:chOff x="452538" y="2412401"/>
            <a:chExt cx="2662527" cy="1565640"/>
          </a:xfrm>
        </p:grpSpPr>
        <p:sp>
          <p:nvSpPr>
            <p:cNvPr id="64" name="Rectangle 63"/>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66" name="TextBox 65"/>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67" name="TextBox 66"/>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68" name="TextBox 67"/>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69" name="TextBox 68"/>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grpSp>
        <p:nvGrpSpPr>
          <p:cNvPr id="70" name="Group 69"/>
          <p:cNvGrpSpPr/>
          <p:nvPr/>
        </p:nvGrpSpPr>
        <p:grpSpPr>
          <a:xfrm>
            <a:off x="1893686" y="2512709"/>
            <a:ext cx="1316484" cy="886604"/>
            <a:chOff x="452538" y="2412401"/>
            <a:chExt cx="2662527" cy="1565640"/>
          </a:xfrm>
        </p:grpSpPr>
        <p:sp>
          <p:nvSpPr>
            <p:cNvPr id="71" name="Rectangle 70"/>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72" name="TextBox 71"/>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73" name="TextBox 72"/>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74" name="TextBox 73"/>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75" name="TextBox 74"/>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grpSp>
        <p:nvGrpSpPr>
          <p:cNvPr id="76" name="Group 75"/>
          <p:cNvGrpSpPr/>
          <p:nvPr/>
        </p:nvGrpSpPr>
        <p:grpSpPr>
          <a:xfrm>
            <a:off x="1235444" y="3799039"/>
            <a:ext cx="1316484" cy="886604"/>
            <a:chOff x="452538" y="2412401"/>
            <a:chExt cx="2662527" cy="1565640"/>
          </a:xfrm>
        </p:grpSpPr>
        <p:sp>
          <p:nvSpPr>
            <p:cNvPr id="77" name="Rectangle 76"/>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78" name="TextBox 77"/>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79" name="TextBox 78"/>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80" name="TextBox 79"/>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81" name="TextBox 80"/>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spTree>
    <p:extLst>
      <p:ext uri="{BB962C8B-B14F-4D97-AF65-F5344CB8AC3E}">
        <p14:creationId xmlns:p14="http://schemas.microsoft.com/office/powerpoint/2010/main" val="1630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Of SDN</a:t>
            </a:r>
          </a:p>
        </p:txBody>
      </p:sp>
      <p:sp>
        <p:nvSpPr>
          <p:cNvPr id="7" name="Text Placeholder 6"/>
          <p:cNvSpPr>
            <a:spLocks noGrp="1"/>
          </p:cNvSpPr>
          <p:nvPr>
            <p:ph type="body" idx="1"/>
          </p:nvPr>
        </p:nvSpPr>
        <p:spPr>
          <a:xfrm>
            <a:off x="457200" y="1017436"/>
            <a:ext cx="4040188" cy="706791"/>
          </a:xfrm>
        </p:spPr>
        <p:txBody>
          <a:bodyPr/>
          <a:lstStyle/>
          <a:p>
            <a:r>
              <a:rPr lang="en-US" dirty="0"/>
              <a:t>Current Networking</a:t>
            </a:r>
          </a:p>
        </p:txBody>
      </p:sp>
      <p:sp>
        <p:nvSpPr>
          <p:cNvPr id="9" name="Text Placeholder 8"/>
          <p:cNvSpPr>
            <a:spLocks noGrp="1"/>
          </p:cNvSpPr>
          <p:nvPr>
            <p:ph type="body" sz="quarter" idx="3"/>
          </p:nvPr>
        </p:nvSpPr>
        <p:spPr>
          <a:xfrm>
            <a:off x="4645025" y="1017436"/>
            <a:ext cx="4041775" cy="706791"/>
          </a:xfrm>
        </p:spPr>
        <p:txBody>
          <a:bodyPr/>
          <a:lstStyle/>
          <a:p>
            <a:r>
              <a:rPr lang="en-US" dirty="0"/>
              <a:t>SDN Enabled Environment</a:t>
            </a:r>
          </a:p>
        </p:txBody>
      </p:sp>
      <p:grpSp>
        <p:nvGrpSpPr>
          <p:cNvPr id="3" name="Group 2"/>
          <p:cNvGrpSpPr/>
          <p:nvPr/>
        </p:nvGrpSpPr>
        <p:grpSpPr>
          <a:xfrm>
            <a:off x="5215470" y="1861827"/>
            <a:ext cx="2732961" cy="2193808"/>
            <a:chOff x="5215470" y="2312475"/>
            <a:chExt cx="3613509" cy="4146666"/>
          </a:xfrm>
        </p:grpSpPr>
        <p:grpSp>
          <p:nvGrpSpPr>
            <p:cNvPr id="46" name="Group 45"/>
            <p:cNvGrpSpPr/>
            <p:nvPr/>
          </p:nvGrpSpPr>
          <p:grpSpPr>
            <a:xfrm>
              <a:off x="5715323" y="3200548"/>
              <a:ext cx="2919114" cy="497527"/>
              <a:chOff x="5053993" y="3449312"/>
              <a:chExt cx="3477204" cy="578240"/>
            </a:xfrm>
          </p:grpSpPr>
          <p:sp>
            <p:nvSpPr>
              <p:cNvPr id="31" name="Rectangle 30"/>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4" name="Rectangle 33"/>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45" name="Group 44"/>
            <p:cNvGrpSpPr/>
            <p:nvPr/>
          </p:nvGrpSpPr>
          <p:grpSpPr>
            <a:xfrm>
              <a:off x="5715323" y="2312475"/>
              <a:ext cx="2919113" cy="699914"/>
              <a:chOff x="5053993" y="2460936"/>
              <a:chExt cx="3477204" cy="795510"/>
            </a:xfrm>
          </p:grpSpPr>
          <p:sp>
            <p:nvSpPr>
              <p:cNvPr id="32" name="Rectangle 31"/>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35" name="Group 34"/>
              <p:cNvGrpSpPr/>
              <p:nvPr/>
            </p:nvGrpSpPr>
            <p:grpSpPr>
              <a:xfrm>
                <a:off x="5141811" y="2496380"/>
                <a:ext cx="3146947" cy="664470"/>
                <a:chOff x="2970160" y="1695266"/>
                <a:chExt cx="3306446" cy="664470"/>
              </a:xfrm>
            </p:grpSpPr>
            <p:sp>
              <p:nvSpPr>
                <p:cNvPr id="42" name="Rectangle 41"/>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43" name="Rectangle 42"/>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44" name="Rectangle 43"/>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sp>
          <p:nvSpPr>
            <p:cNvPr id="36" name="TextBox 35"/>
            <p:cNvSpPr txBox="1"/>
            <p:nvPr/>
          </p:nvSpPr>
          <p:spPr>
            <a:xfrm>
              <a:off x="6991581" y="3986763"/>
              <a:ext cx="1177011" cy="814449"/>
            </a:xfrm>
            <a:prstGeom prst="rect">
              <a:avLst/>
            </a:prstGeom>
            <a:noFill/>
          </p:spPr>
          <p:txBody>
            <a:bodyPr wrap="none" rtlCol="0">
              <a:spAutoFit/>
            </a:bodyPr>
            <a:lstStyle/>
            <a:p>
              <a:pPr algn="ctr"/>
              <a:r>
                <a:rPr lang="en-US" sz="1100" dirty="0"/>
                <a:t>Southbound</a:t>
              </a:r>
            </a:p>
            <a:p>
              <a:pPr algn="ctr"/>
              <a:r>
                <a:rPr lang="en-US" sz="1100" dirty="0"/>
                <a:t>API</a:t>
              </a:r>
            </a:p>
          </p:txBody>
        </p:sp>
        <p:cxnSp>
          <p:nvCxnSpPr>
            <p:cNvPr id="39" name="Straight Arrow Connector 38"/>
            <p:cNvCxnSpPr/>
            <p:nvPr/>
          </p:nvCxnSpPr>
          <p:spPr>
            <a:xfrm>
              <a:off x="6904025" y="3750786"/>
              <a:ext cx="0" cy="11120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5215470" y="5726769"/>
              <a:ext cx="1572910" cy="732372"/>
              <a:chOff x="5053993" y="4807319"/>
              <a:chExt cx="3477204" cy="1253108"/>
            </a:xfrm>
          </p:grpSpPr>
          <p:sp>
            <p:nvSpPr>
              <p:cNvPr id="30" name="Rectangle 29"/>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40" name="Rounded Rectangle 39"/>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41" name="Rounded Rectangle 40"/>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48" name="Group 47"/>
            <p:cNvGrpSpPr/>
            <p:nvPr/>
          </p:nvGrpSpPr>
          <p:grpSpPr>
            <a:xfrm>
              <a:off x="6375521" y="4853197"/>
              <a:ext cx="1572910" cy="732372"/>
              <a:chOff x="5053993" y="4807319"/>
              <a:chExt cx="3477204" cy="1253108"/>
            </a:xfrm>
          </p:grpSpPr>
          <p:sp>
            <p:nvSpPr>
              <p:cNvPr id="49" name="Rectangle 48"/>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0" name="Rounded Rectangle 49"/>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51" name="Rounded Rectangle 50"/>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52" name="Group 51"/>
            <p:cNvGrpSpPr/>
            <p:nvPr/>
          </p:nvGrpSpPr>
          <p:grpSpPr>
            <a:xfrm>
              <a:off x="7256069" y="5726769"/>
              <a:ext cx="1572910" cy="732372"/>
              <a:chOff x="5053993" y="4807319"/>
              <a:chExt cx="3477204" cy="1253108"/>
            </a:xfrm>
          </p:grpSpPr>
          <p:sp>
            <p:nvSpPr>
              <p:cNvPr id="53" name="Rectangle 52"/>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4" name="Rounded Rectangle 53"/>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55" name="Rounded Rectangle 54"/>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cxnSp>
          <p:nvCxnSpPr>
            <p:cNvPr id="58" name="Straight Arrow Connector 57"/>
            <p:cNvCxnSpPr/>
            <p:nvPr/>
          </p:nvCxnSpPr>
          <p:spPr>
            <a:xfrm>
              <a:off x="6061478" y="3780962"/>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8368797" y="3791204"/>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63" name="Rectangle 62"/>
          <p:cNvSpPr/>
          <p:nvPr/>
        </p:nvSpPr>
        <p:spPr>
          <a:xfrm>
            <a:off x="112669" y="1269953"/>
            <a:ext cx="3502938" cy="529160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63"/>
          <p:cNvSpPr/>
          <p:nvPr/>
        </p:nvSpPr>
        <p:spPr>
          <a:xfrm>
            <a:off x="3768007" y="1259149"/>
            <a:ext cx="5163402" cy="53024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p:cNvSpPr txBox="1"/>
          <p:nvPr/>
        </p:nvSpPr>
        <p:spPr>
          <a:xfrm>
            <a:off x="178075" y="4393627"/>
            <a:ext cx="3301499" cy="2031325"/>
          </a:xfrm>
          <a:prstGeom prst="rect">
            <a:avLst/>
          </a:prstGeom>
          <a:noFill/>
        </p:spPr>
        <p:txBody>
          <a:bodyPr wrap="square" rtlCol="0">
            <a:spAutoFit/>
          </a:bodyPr>
          <a:lstStyle/>
          <a:p>
            <a:pPr marL="285750" indent="-285750">
              <a:buFont typeface="Arial"/>
              <a:buChar char="•"/>
            </a:pPr>
            <a:r>
              <a:rPr lang="en-US" dirty="0"/>
              <a:t>Distributed protocols</a:t>
            </a:r>
          </a:p>
          <a:p>
            <a:pPr marL="742950" lvl="1" indent="-285750">
              <a:buFont typeface="Arial"/>
              <a:buChar char="•"/>
            </a:pPr>
            <a:r>
              <a:rPr lang="en-US" dirty="0"/>
              <a:t>Each switch has a brain</a:t>
            </a:r>
          </a:p>
          <a:p>
            <a:pPr marL="742950" lvl="1" indent="-285750">
              <a:buFont typeface="Arial"/>
              <a:buChar char="•"/>
            </a:pPr>
            <a:r>
              <a:rPr lang="en-US" dirty="0"/>
              <a:t>Hard to achieve optimal solution</a:t>
            </a:r>
          </a:p>
          <a:p>
            <a:pPr marL="285750" indent="-285750">
              <a:buFont typeface="Arial"/>
              <a:buChar char="•"/>
            </a:pPr>
            <a:r>
              <a:rPr lang="en-US" dirty="0"/>
              <a:t>Network configured indirectly</a:t>
            </a:r>
          </a:p>
          <a:p>
            <a:pPr marL="742950" lvl="1" indent="-285750">
              <a:buFont typeface="Arial"/>
              <a:buChar char="•"/>
            </a:pPr>
            <a:r>
              <a:rPr lang="en-US" dirty="0"/>
              <a:t>Configure protocols</a:t>
            </a:r>
          </a:p>
          <a:p>
            <a:pPr marL="742950" lvl="1" indent="-285750">
              <a:buFont typeface="Arial"/>
              <a:buChar char="•"/>
            </a:pPr>
            <a:r>
              <a:rPr lang="en-US" dirty="0"/>
              <a:t>Hope protocols converge</a:t>
            </a:r>
          </a:p>
        </p:txBody>
      </p:sp>
      <p:sp>
        <p:nvSpPr>
          <p:cNvPr id="56" name="TextBox 55"/>
          <p:cNvSpPr txBox="1"/>
          <p:nvPr/>
        </p:nvSpPr>
        <p:spPr>
          <a:xfrm>
            <a:off x="3998526" y="4393627"/>
            <a:ext cx="4549551" cy="2031325"/>
          </a:xfrm>
          <a:prstGeom prst="rect">
            <a:avLst/>
          </a:prstGeom>
          <a:noFill/>
        </p:spPr>
        <p:txBody>
          <a:bodyPr wrap="square" rtlCol="0">
            <a:spAutoFit/>
          </a:bodyPr>
          <a:lstStyle/>
          <a:p>
            <a:pPr marL="285750" indent="-285750">
              <a:buFont typeface="Arial"/>
              <a:buChar char="•"/>
            </a:pPr>
            <a:r>
              <a:rPr lang="en-US" dirty="0"/>
              <a:t>Global view of the network</a:t>
            </a:r>
          </a:p>
          <a:p>
            <a:pPr marL="742950" lvl="1" indent="-285750">
              <a:buFont typeface="Arial"/>
              <a:buChar char="•"/>
            </a:pPr>
            <a:r>
              <a:rPr lang="en-US" dirty="0"/>
              <a:t>Applications can achieve optimal</a:t>
            </a:r>
          </a:p>
          <a:p>
            <a:pPr marL="285750" indent="-285750">
              <a:buFont typeface="Arial"/>
              <a:buChar char="•"/>
            </a:pPr>
            <a:r>
              <a:rPr lang="en-US" dirty="0"/>
              <a:t>Southbound API gives fine grained control over switch</a:t>
            </a:r>
          </a:p>
          <a:p>
            <a:pPr marL="742950" lvl="1" indent="-285750">
              <a:buFont typeface="Arial"/>
              <a:buChar char="•"/>
            </a:pPr>
            <a:r>
              <a:rPr lang="en-US" dirty="0"/>
              <a:t>Network configured directly</a:t>
            </a:r>
          </a:p>
          <a:p>
            <a:pPr marL="742950" lvl="1" indent="-285750">
              <a:buFont typeface="Arial"/>
              <a:buChar char="•"/>
            </a:pPr>
            <a:r>
              <a:rPr lang="en-US" dirty="0"/>
              <a:t>Allows automation</a:t>
            </a:r>
          </a:p>
          <a:p>
            <a:pPr marL="742950" lvl="1" indent="-285750">
              <a:buFont typeface="Arial"/>
              <a:buChar char="•"/>
            </a:pPr>
            <a:r>
              <a:rPr lang="en-US" dirty="0"/>
              <a:t>Allows definition of new interfaces</a:t>
            </a:r>
          </a:p>
        </p:txBody>
      </p:sp>
      <p:grpSp>
        <p:nvGrpSpPr>
          <p:cNvPr id="57" name="Group 56"/>
          <p:cNvGrpSpPr/>
          <p:nvPr/>
        </p:nvGrpSpPr>
        <p:grpSpPr>
          <a:xfrm>
            <a:off x="277740" y="2080294"/>
            <a:ext cx="1316484" cy="886604"/>
            <a:chOff x="452538" y="2412401"/>
            <a:chExt cx="2662527" cy="1565640"/>
          </a:xfrm>
        </p:grpSpPr>
        <p:sp>
          <p:nvSpPr>
            <p:cNvPr id="59" name="Rectangle 58"/>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61" name="TextBox 60"/>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62" name="TextBox 61"/>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65" name="TextBox 64"/>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66" name="TextBox 65"/>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grpSp>
        <p:nvGrpSpPr>
          <p:cNvPr id="67" name="Group 66"/>
          <p:cNvGrpSpPr/>
          <p:nvPr/>
        </p:nvGrpSpPr>
        <p:grpSpPr>
          <a:xfrm>
            <a:off x="1938126" y="2071054"/>
            <a:ext cx="1316484" cy="886604"/>
            <a:chOff x="452538" y="2412401"/>
            <a:chExt cx="2662527" cy="1565640"/>
          </a:xfrm>
        </p:grpSpPr>
        <p:sp>
          <p:nvSpPr>
            <p:cNvPr id="68" name="Rectangle 67"/>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69" name="TextBox 68"/>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70" name="TextBox 69"/>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71" name="TextBox 70"/>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72" name="TextBox 71"/>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grpSp>
        <p:nvGrpSpPr>
          <p:cNvPr id="73" name="Group 72"/>
          <p:cNvGrpSpPr/>
          <p:nvPr/>
        </p:nvGrpSpPr>
        <p:grpSpPr>
          <a:xfrm>
            <a:off x="1279884" y="3357384"/>
            <a:ext cx="1316484" cy="886604"/>
            <a:chOff x="452538" y="2412401"/>
            <a:chExt cx="2662527" cy="1565640"/>
          </a:xfrm>
        </p:grpSpPr>
        <p:sp>
          <p:nvSpPr>
            <p:cNvPr id="74" name="Rectangle 73"/>
            <p:cNvSpPr/>
            <p:nvPr/>
          </p:nvSpPr>
          <p:spPr>
            <a:xfrm>
              <a:off x="452538" y="2412401"/>
              <a:ext cx="2662527" cy="15656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900"/>
            </a:p>
          </p:txBody>
        </p:sp>
        <p:sp>
          <p:nvSpPr>
            <p:cNvPr id="75" name="TextBox 74"/>
            <p:cNvSpPr txBox="1"/>
            <p:nvPr/>
          </p:nvSpPr>
          <p:spPr>
            <a:xfrm>
              <a:off x="536499" y="3114707"/>
              <a:ext cx="2477949" cy="40762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900" dirty="0"/>
                <a:t>Network O.S.</a:t>
              </a:r>
            </a:p>
          </p:txBody>
        </p:sp>
        <p:sp>
          <p:nvSpPr>
            <p:cNvPr id="76" name="TextBox 75"/>
            <p:cNvSpPr txBox="1"/>
            <p:nvPr/>
          </p:nvSpPr>
          <p:spPr>
            <a:xfrm>
              <a:off x="536499" y="3550658"/>
              <a:ext cx="2477949" cy="4076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900" dirty="0"/>
                <a:t>ASIC</a:t>
              </a:r>
            </a:p>
          </p:txBody>
        </p:sp>
        <p:sp>
          <p:nvSpPr>
            <p:cNvPr id="77" name="TextBox 76"/>
            <p:cNvSpPr txBox="1"/>
            <p:nvPr/>
          </p:nvSpPr>
          <p:spPr>
            <a:xfrm>
              <a:off x="757946" y="2637790"/>
              <a:ext cx="2222623"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sp>
          <p:nvSpPr>
            <p:cNvPr id="78" name="TextBox 77"/>
            <p:cNvSpPr txBox="1"/>
            <p:nvPr/>
          </p:nvSpPr>
          <p:spPr>
            <a:xfrm>
              <a:off x="536497" y="2583392"/>
              <a:ext cx="2444072" cy="40762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900" dirty="0"/>
                <a:t>Applications</a:t>
              </a:r>
            </a:p>
          </p:txBody>
        </p:sp>
      </p:grpSp>
    </p:spTree>
    <p:extLst>
      <p:ext uri="{BB962C8B-B14F-4D97-AF65-F5344CB8AC3E}">
        <p14:creationId xmlns:p14="http://schemas.microsoft.com/office/powerpoint/2010/main" val="388212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Pick an SDN Environment</a:t>
            </a:r>
          </a:p>
        </p:txBody>
      </p:sp>
      <p:sp>
        <p:nvSpPr>
          <p:cNvPr id="33" name="Rectangle 32"/>
          <p:cNvSpPr/>
          <p:nvPr/>
        </p:nvSpPr>
        <p:spPr>
          <a:xfrm>
            <a:off x="3806488" y="4260983"/>
            <a:ext cx="3246332" cy="110100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3806488" y="2807360"/>
            <a:ext cx="3246332" cy="5946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Rectangle 34"/>
          <p:cNvSpPr/>
          <p:nvPr/>
        </p:nvSpPr>
        <p:spPr>
          <a:xfrm>
            <a:off x="3806488" y="1790931"/>
            <a:ext cx="3246332" cy="81808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096585" y="2861689"/>
            <a:ext cx="2856850" cy="48573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Network O.S.</a:t>
            </a:r>
          </a:p>
        </p:txBody>
      </p:sp>
      <p:grpSp>
        <p:nvGrpSpPr>
          <p:cNvPr id="10" name="Group 9"/>
          <p:cNvGrpSpPr/>
          <p:nvPr/>
        </p:nvGrpSpPr>
        <p:grpSpPr>
          <a:xfrm>
            <a:off x="3858963" y="1827381"/>
            <a:ext cx="3146947" cy="683329"/>
            <a:chOff x="2970160" y="1695266"/>
            <a:chExt cx="3306446" cy="664470"/>
          </a:xfrm>
        </p:grpSpPr>
        <p:sp>
          <p:nvSpPr>
            <p:cNvPr id="14" name="Rectangle 13"/>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15" name="Rectangle 14"/>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sp>
          <p:nvSpPr>
            <p:cNvPr id="16" name="Rectangle 15"/>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Applications</a:t>
              </a:r>
            </a:p>
          </p:txBody>
        </p:sp>
      </p:grpSp>
      <p:sp>
        <p:nvSpPr>
          <p:cNvPr id="18" name="TextBox 17"/>
          <p:cNvSpPr txBox="1"/>
          <p:nvPr/>
        </p:nvSpPr>
        <p:spPr>
          <a:xfrm>
            <a:off x="5533822" y="3539234"/>
            <a:ext cx="1274566" cy="664676"/>
          </a:xfrm>
          <a:prstGeom prst="rect">
            <a:avLst/>
          </a:prstGeom>
          <a:noFill/>
        </p:spPr>
        <p:txBody>
          <a:bodyPr wrap="none" rtlCol="0">
            <a:spAutoFit/>
          </a:bodyPr>
          <a:lstStyle/>
          <a:p>
            <a:pPr algn="ctr"/>
            <a:r>
              <a:rPr lang="en-US" dirty="0"/>
              <a:t>Southbound</a:t>
            </a:r>
          </a:p>
          <a:p>
            <a:pPr algn="ctr"/>
            <a:r>
              <a:rPr lang="en-US" dirty="0"/>
              <a:t>API</a:t>
            </a:r>
          </a:p>
        </p:txBody>
      </p:sp>
      <p:sp>
        <p:nvSpPr>
          <p:cNvPr id="20" name="TextBox 19"/>
          <p:cNvSpPr txBox="1"/>
          <p:nvPr/>
        </p:nvSpPr>
        <p:spPr>
          <a:xfrm>
            <a:off x="7835233" y="3317643"/>
            <a:ext cx="763644" cy="538070"/>
          </a:xfrm>
          <a:prstGeom prst="rect">
            <a:avLst/>
          </a:prstGeom>
          <a:noFill/>
        </p:spPr>
        <p:txBody>
          <a:bodyPr wrap="none" rtlCol="0">
            <a:spAutoFit/>
          </a:bodyPr>
          <a:lstStyle/>
          <a:p>
            <a:r>
              <a:rPr lang="en-US" sz="2800" dirty="0"/>
              <a:t>SDN</a:t>
            </a:r>
          </a:p>
        </p:txBody>
      </p:sp>
      <p:cxnSp>
        <p:nvCxnSpPr>
          <p:cNvPr id="22" name="Straight Arrow Connector 21"/>
          <p:cNvCxnSpPr/>
          <p:nvPr/>
        </p:nvCxnSpPr>
        <p:spPr>
          <a:xfrm>
            <a:off x="5495043" y="3402012"/>
            <a:ext cx="0" cy="85897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4096586" y="4360636"/>
            <a:ext cx="2711802" cy="460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Operating System</a:t>
            </a:r>
          </a:p>
        </p:txBody>
      </p:sp>
      <p:sp>
        <p:nvSpPr>
          <p:cNvPr id="26" name="Rounded Rectangle 25"/>
          <p:cNvSpPr/>
          <p:nvPr/>
        </p:nvSpPr>
        <p:spPr>
          <a:xfrm>
            <a:off x="4096585" y="4820991"/>
            <a:ext cx="2711802" cy="460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Switch Hardware</a:t>
            </a:r>
          </a:p>
        </p:txBody>
      </p:sp>
      <p:sp>
        <p:nvSpPr>
          <p:cNvPr id="19" name="Right Brace 18"/>
          <p:cNvSpPr/>
          <p:nvPr/>
        </p:nvSpPr>
        <p:spPr>
          <a:xfrm>
            <a:off x="7132904" y="1886922"/>
            <a:ext cx="515473" cy="347506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297033" y="3586678"/>
            <a:ext cx="3061054" cy="369332"/>
          </a:xfrm>
          <a:prstGeom prst="rect">
            <a:avLst/>
          </a:prstGeom>
          <a:noFill/>
        </p:spPr>
        <p:txBody>
          <a:bodyPr wrap="none" rtlCol="0">
            <a:spAutoFit/>
          </a:bodyPr>
          <a:lstStyle/>
          <a:p>
            <a:r>
              <a:rPr lang="en-US" dirty="0"/>
              <a:t>What is the Southbound AP!?</a:t>
            </a:r>
          </a:p>
        </p:txBody>
      </p:sp>
      <p:sp>
        <p:nvSpPr>
          <p:cNvPr id="29" name="TextBox 28"/>
          <p:cNvSpPr txBox="1"/>
          <p:nvPr/>
        </p:nvSpPr>
        <p:spPr>
          <a:xfrm>
            <a:off x="322591" y="5433613"/>
            <a:ext cx="2344833" cy="646331"/>
          </a:xfrm>
          <a:prstGeom prst="rect">
            <a:avLst/>
          </a:prstGeom>
          <a:noFill/>
        </p:spPr>
        <p:txBody>
          <a:bodyPr wrap="square" rtlCol="0">
            <a:spAutoFit/>
          </a:bodyPr>
          <a:lstStyle/>
          <a:p>
            <a:r>
              <a:rPr lang="en-US" dirty="0"/>
              <a:t>Is the switch hardware and OS closed?</a:t>
            </a:r>
          </a:p>
        </p:txBody>
      </p:sp>
      <p:sp>
        <p:nvSpPr>
          <p:cNvPr id="36" name="TextBox 35"/>
          <p:cNvSpPr txBox="1"/>
          <p:nvPr/>
        </p:nvSpPr>
        <p:spPr>
          <a:xfrm>
            <a:off x="322591" y="4497825"/>
            <a:ext cx="2344833" cy="646331"/>
          </a:xfrm>
          <a:prstGeom prst="rect">
            <a:avLst/>
          </a:prstGeom>
          <a:noFill/>
        </p:spPr>
        <p:txBody>
          <a:bodyPr wrap="square" rtlCol="0">
            <a:spAutoFit/>
          </a:bodyPr>
          <a:lstStyle/>
          <a:p>
            <a:r>
              <a:rPr lang="en-US" dirty="0"/>
              <a:t>Is the switch virtual or physical?</a:t>
            </a:r>
          </a:p>
        </p:txBody>
      </p:sp>
      <p:sp>
        <p:nvSpPr>
          <p:cNvPr id="37" name="TextBox 36"/>
          <p:cNvSpPr txBox="1"/>
          <p:nvPr/>
        </p:nvSpPr>
        <p:spPr>
          <a:xfrm>
            <a:off x="322592" y="2147355"/>
            <a:ext cx="2637494" cy="923330"/>
          </a:xfrm>
          <a:prstGeom prst="rect">
            <a:avLst/>
          </a:prstGeom>
          <a:noFill/>
        </p:spPr>
        <p:txBody>
          <a:bodyPr wrap="square" rtlCol="0">
            <a:spAutoFit/>
          </a:bodyPr>
          <a:lstStyle/>
          <a:p>
            <a:r>
              <a:rPr lang="en-US" dirty="0"/>
              <a:t>How easy is it to develop on for the</a:t>
            </a:r>
          </a:p>
          <a:p>
            <a:r>
              <a:rPr lang="en-US" dirty="0"/>
              <a:t>Controller platform?</a:t>
            </a:r>
          </a:p>
        </p:txBody>
      </p:sp>
    </p:spTree>
    <p:extLst>
      <p:ext uri="{BB962C8B-B14F-4D97-AF65-F5344CB8AC3E}">
        <p14:creationId xmlns:p14="http://schemas.microsoft.com/office/powerpoint/2010/main" val="1693305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lide Number Placeholder 1"/>
          <p:cNvSpPr>
            <a:spLocks noGrp="1"/>
          </p:cNvSpPr>
          <p:nvPr>
            <p:ph type="sldNum" idx="10"/>
          </p:nvPr>
        </p:nvSpPr>
        <p:spPr/>
        <p:txBody>
          <a:bodyPr/>
          <a:lstStyle/>
          <a:p>
            <a:fld id="{DC921A90-1D2D-EC4F-AD9B-9A2ECDB05DC6}" type="slidenum">
              <a:rPr lang="en-US"/>
              <a:pPr/>
              <a:t>27</a:t>
            </a:fld>
            <a:endParaRPr lang="en-US"/>
          </a:p>
        </p:txBody>
      </p:sp>
      <p:sp>
        <p:nvSpPr>
          <p:cNvPr id="44" name="Rounded Rectangle 43"/>
          <p:cNvSpPr>
            <a:spLocks noChangeArrowheads="1"/>
          </p:cNvSpPr>
          <p:nvPr/>
        </p:nvSpPr>
        <p:spPr bwMode="auto">
          <a:xfrm>
            <a:off x="403225" y="1220788"/>
            <a:ext cx="8335963" cy="838200"/>
          </a:xfrm>
          <a:prstGeom prst="roundRect">
            <a:avLst>
              <a:gd name="adj" fmla="val 16667"/>
            </a:avLst>
          </a:prstGeom>
          <a:solidFill>
            <a:srgbClr val="B3A2C7"/>
          </a:solidFill>
          <a:ln w="9525">
            <a:solidFill>
              <a:srgbClr val="604A7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endParaRPr lang="en-US" b="0">
              <a:solidFill>
                <a:srgbClr val="FFFFFF"/>
              </a:solidFill>
              <a:latin typeface="Calibri" charset="0"/>
              <a:ea typeface="ＭＳ Ｐゴシック" charset="-128"/>
              <a:cs typeface="ＭＳ Ｐゴシック" charset="-128"/>
            </a:endParaRPr>
          </a:p>
        </p:txBody>
      </p:sp>
      <p:sp>
        <p:nvSpPr>
          <p:cNvPr id="369667" name="Rectangle 3"/>
          <p:cNvSpPr>
            <a:spLocks noGrp="1"/>
          </p:cNvSpPr>
          <p:nvPr>
            <p:ph type="title" idx="4294967295"/>
          </p:nvPr>
        </p:nvSpPr>
        <p:spPr/>
        <p:txBody>
          <a:bodyPr lIns="91440" tIns="45720" rIns="91440" bIns="45720" anchor="ctr"/>
          <a:lstStyle/>
          <a:p>
            <a:r>
              <a:rPr lang="en-US" sz="3000"/>
              <a:t>The SDN Stack</a:t>
            </a:r>
          </a:p>
        </p:txBody>
      </p:sp>
      <p:sp>
        <p:nvSpPr>
          <p:cNvPr id="31" name="Rounded Rectangle 30"/>
          <p:cNvSpPr>
            <a:spLocks noChangeArrowheads="1"/>
          </p:cNvSpPr>
          <p:nvPr/>
        </p:nvSpPr>
        <p:spPr bwMode="auto">
          <a:xfrm>
            <a:off x="390525" y="3238500"/>
            <a:ext cx="8334375" cy="712788"/>
          </a:xfrm>
          <a:prstGeom prst="roundRect">
            <a:avLst>
              <a:gd name="adj" fmla="val 16667"/>
            </a:avLst>
          </a:prstGeom>
          <a:solidFill>
            <a:srgbClr val="FDEADA"/>
          </a:solidFill>
          <a:ln w="9525">
            <a:solidFill>
              <a:srgbClr val="FDEADA"/>
            </a:solidFill>
            <a:round/>
            <a:headEnd/>
            <a:tailEnd/>
          </a:ln>
          <a:effectLst>
            <a:outerShdw blurRad="63500" dist="38100" dir="2700000" algn="br" rotWithShape="0">
              <a:srgbClr val="000000">
                <a:alpha val="42998"/>
              </a:srgbClr>
            </a:outerShdw>
          </a:effectLst>
        </p:spPr>
        <p:txBody>
          <a:bodyPr anchor="ctr"/>
          <a:lstStyle/>
          <a:p>
            <a:pPr algn="ctr" fontAlgn="auto">
              <a:spcBef>
                <a:spcPts val="0"/>
              </a:spcBef>
              <a:spcAft>
                <a:spcPts val="0"/>
              </a:spcAft>
              <a:buClrTx/>
              <a:buSzTx/>
              <a:buFontTx/>
              <a:buNone/>
              <a:defRPr/>
            </a:pPr>
            <a:endParaRPr lang="en-US" b="0">
              <a:solidFill>
                <a:schemeClr val="lt1"/>
              </a:solidFill>
              <a:latin typeface="+mn-lt"/>
              <a:ea typeface="+mn-ea"/>
              <a:cs typeface="+mn-cs"/>
            </a:endParaRPr>
          </a:p>
        </p:txBody>
      </p:sp>
      <p:sp>
        <p:nvSpPr>
          <p:cNvPr id="269317" name="TextBox 25"/>
          <p:cNvSpPr txBox="1">
            <a:spLocks noChangeArrowheads="1"/>
          </p:cNvSpPr>
          <p:nvPr/>
        </p:nvSpPr>
        <p:spPr bwMode="auto">
          <a:xfrm>
            <a:off x="7228136" y="3362326"/>
            <a:ext cx="14335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ClrTx/>
              <a:buSzTx/>
              <a:buFontTx/>
              <a:buNone/>
            </a:pPr>
            <a:r>
              <a:rPr lang="en-US" sz="2400" b="0" dirty="0">
                <a:solidFill>
                  <a:schemeClr val="tx1"/>
                </a:solidFill>
                <a:latin typeface="Calibri" charset="0"/>
                <a:ea typeface="MS PGothic" charset="0"/>
                <a:cs typeface="MS PGothic" charset="0"/>
              </a:rPr>
              <a:t>Controller</a:t>
            </a:r>
          </a:p>
        </p:txBody>
      </p:sp>
      <p:sp>
        <p:nvSpPr>
          <p:cNvPr id="28" name="Rounded Rectangle 27"/>
          <p:cNvSpPr>
            <a:spLocks noChangeArrowheads="1"/>
          </p:cNvSpPr>
          <p:nvPr/>
        </p:nvSpPr>
        <p:spPr bwMode="auto">
          <a:xfrm>
            <a:off x="542925" y="3330575"/>
            <a:ext cx="1033463"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NOX</a:t>
            </a:r>
          </a:p>
        </p:txBody>
      </p:sp>
      <p:sp>
        <p:nvSpPr>
          <p:cNvPr id="30" name="Rounded Rectangle 29"/>
          <p:cNvSpPr>
            <a:spLocks noChangeArrowheads="1"/>
          </p:cNvSpPr>
          <p:nvPr/>
        </p:nvSpPr>
        <p:spPr bwMode="auto">
          <a:xfrm>
            <a:off x="390525" y="4008438"/>
            <a:ext cx="8334375" cy="887412"/>
          </a:xfrm>
          <a:prstGeom prst="roundRect">
            <a:avLst>
              <a:gd name="adj" fmla="val 16667"/>
            </a:avLst>
          </a:prstGeom>
          <a:solidFill>
            <a:srgbClr val="DBEEF4"/>
          </a:solidFill>
          <a:ln w="9525">
            <a:solidFill>
              <a:srgbClr val="DBEEF4"/>
            </a:solidFill>
            <a:round/>
            <a:headEnd/>
            <a:tailEnd/>
          </a:ln>
          <a:effectLst>
            <a:outerShdw blurRad="63500" dist="38100" dir="2700000" algn="br" rotWithShape="0">
              <a:srgbClr val="000000">
                <a:alpha val="42998"/>
              </a:srgbClr>
            </a:outerShdw>
          </a:effectLst>
        </p:spPr>
        <p:txBody>
          <a:bodyPr anchor="ctr"/>
          <a:lstStyle/>
          <a:p>
            <a:pPr algn="ctr" fontAlgn="auto">
              <a:spcBef>
                <a:spcPts val="0"/>
              </a:spcBef>
              <a:spcAft>
                <a:spcPts val="0"/>
              </a:spcAft>
              <a:buClrTx/>
              <a:buSzTx/>
              <a:buFontTx/>
              <a:buNone/>
              <a:defRPr/>
            </a:pPr>
            <a:endParaRPr lang="en-US" b="0">
              <a:solidFill>
                <a:schemeClr val="lt1"/>
              </a:solidFill>
              <a:latin typeface="+mn-lt"/>
              <a:ea typeface="+mn-ea"/>
              <a:cs typeface="+mn-cs"/>
            </a:endParaRPr>
          </a:p>
        </p:txBody>
      </p:sp>
      <p:sp>
        <p:nvSpPr>
          <p:cNvPr id="269320" name="TextBox 22"/>
          <p:cNvSpPr txBox="1">
            <a:spLocks noChangeArrowheads="1"/>
          </p:cNvSpPr>
          <p:nvPr/>
        </p:nvSpPr>
        <p:spPr bwMode="auto">
          <a:xfrm>
            <a:off x="7467600" y="4008438"/>
            <a:ext cx="130175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a:buClrTx/>
              <a:buSzTx/>
              <a:buFontTx/>
              <a:buNone/>
            </a:pPr>
            <a:r>
              <a:rPr lang="en-US" sz="2400" b="0" dirty="0">
                <a:solidFill>
                  <a:schemeClr val="tx1"/>
                </a:solidFill>
                <a:latin typeface="Calibri" charset="0"/>
                <a:ea typeface="MS PGothic" charset="0"/>
                <a:cs typeface="MS PGothic" charset="0"/>
              </a:rPr>
              <a:t>Slicing</a:t>
            </a:r>
          </a:p>
          <a:p>
            <a:pPr algn="r">
              <a:buClrTx/>
              <a:buSzTx/>
              <a:buFontTx/>
              <a:buNone/>
            </a:pPr>
            <a:r>
              <a:rPr lang="en-US" sz="2400" b="0" dirty="0">
                <a:solidFill>
                  <a:schemeClr val="tx1"/>
                </a:solidFill>
                <a:latin typeface="Calibri" charset="0"/>
                <a:ea typeface="MS PGothic" charset="0"/>
                <a:cs typeface="MS PGothic" charset="0"/>
              </a:rPr>
              <a:t>Software</a:t>
            </a:r>
          </a:p>
        </p:txBody>
      </p:sp>
      <p:sp>
        <p:nvSpPr>
          <p:cNvPr id="25" name="Rounded Rectangle 24"/>
          <p:cNvSpPr>
            <a:spLocks noChangeArrowheads="1"/>
          </p:cNvSpPr>
          <p:nvPr/>
        </p:nvSpPr>
        <p:spPr bwMode="auto">
          <a:xfrm>
            <a:off x="2870200" y="4254500"/>
            <a:ext cx="3313113" cy="522288"/>
          </a:xfrm>
          <a:prstGeom prst="roundRect">
            <a:avLst>
              <a:gd name="adj" fmla="val 16667"/>
            </a:avLst>
          </a:prstGeom>
          <a:solidFill>
            <a:srgbClr val="215968"/>
          </a:solidFill>
          <a:ln w="9525">
            <a:solidFill>
              <a:srgbClr val="215968"/>
            </a:solidFill>
            <a:round/>
            <a:headEnd/>
            <a:tailEnd/>
          </a:ln>
          <a:effectLst>
            <a:outerShdw blurRad="63500" dist="38100" dir="2700000" algn="br" rotWithShape="0">
              <a:srgbClr val="000000">
                <a:alpha val="42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FlowVisor</a:t>
            </a:r>
          </a:p>
        </p:txBody>
      </p:sp>
      <p:cxnSp>
        <p:nvCxnSpPr>
          <p:cNvPr id="33" name="Straight Arrow Connector 32"/>
          <p:cNvCxnSpPr>
            <a:cxnSpLocks noChangeShapeType="1"/>
            <a:stCxn id="25" idx="1"/>
          </p:cNvCxnSpPr>
          <p:nvPr/>
        </p:nvCxnSpPr>
        <p:spPr bwMode="auto">
          <a:xfrm rot="10800000">
            <a:off x="2465388" y="4514850"/>
            <a:ext cx="404812" cy="1588"/>
          </a:xfrm>
          <a:prstGeom prst="straightConnector1">
            <a:avLst/>
          </a:prstGeom>
          <a:noFill/>
          <a:ln w="25400">
            <a:solidFill>
              <a:schemeClr val="accent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4" name="Rounded Rectangle 33"/>
          <p:cNvSpPr>
            <a:spLocks noChangeArrowheads="1"/>
          </p:cNvSpPr>
          <p:nvPr/>
        </p:nvSpPr>
        <p:spPr bwMode="auto">
          <a:xfrm>
            <a:off x="1233488" y="4210050"/>
            <a:ext cx="1220787" cy="520700"/>
          </a:xfrm>
          <a:prstGeom prst="roundRect">
            <a:avLst>
              <a:gd name="adj" fmla="val 16667"/>
            </a:avLst>
          </a:prstGeom>
          <a:solidFill>
            <a:srgbClr val="31859C">
              <a:alpha val="70979"/>
            </a:srgbClr>
          </a:solidFill>
          <a:ln w="9525">
            <a:solidFill>
              <a:srgbClr val="31859C"/>
            </a:solidFill>
            <a:round/>
            <a:headEnd/>
            <a:tailEnd/>
          </a:ln>
        </p:spPr>
        <p:txBody>
          <a:bodyPr anchor="ctr"/>
          <a:lstStyle/>
          <a:p>
            <a:pPr algn="ctr">
              <a:buClrTx/>
              <a:buSzTx/>
              <a:buFontTx/>
              <a:buNone/>
            </a:pPr>
            <a:r>
              <a:rPr lang="en-US" b="0">
                <a:solidFill>
                  <a:srgbClr val="FFFFFF"/>
                </a:solidFill>
                <a:latin typeface="Calibri" charset="0"/>
                <a:ea typeface="MS PGothic" charset="0"/>
                <a:cs typeface="MS PGothic" charset="0"/>
              </a:rPr>
              <a:t>FlowVisor</a:t>
            </a:r>
          </a:p>
          <a:p>
            <a:pPr algn="ctr">
              <a:buClrTx/>
              <a:buSzTx/>
              <a:buFontTx/>
              <a:buNone/>
            </a:pPr>
            <a:r>
              <a:rPr lang="en-US" b="0">
                <a:solidFill>
                  <a:srgbClr val="FFFFFF"/>
                </a:solidFill>
                <a:latin typeface="Calibri" charset="0"/>
                <a:ea typeface="MS PGothic" charset="0"/>
                <a:cs typeface="MS PGothic" charset="0"/>
              </a:rPr>
              <a:t>Console</a:t>
            </a:r>
          </a:p>
        </p:txBody>
      </p:sp>
      <p:sp>
        <p:nvSpPr>
          <p:cNvPr id="48" name="Slide Number Placeholder 47"/>
          <p:cNvSpPr txBox="1">
            <a:spLocks noGrp="1"/>
          </p:cNvSpPr>
          <p:nvPr/>
        </p:nvSpPr>
        <p:spPr bwMode="auto">
          <a:xfrm>
            <a:off x="6181725" y="6470650"/>
            <a:ext cx="2133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r">
              <a:buClrTx/>
              <a:buSzTx/>
              <a:buFontTx/>
              <a:buNone/>
            </a:pPr>
            <a:fld id="{A8B39ACB-0CDE-734A-8A47-064C653542C2}" type="slidenum">
              <a:rPr lang="en-US" sz="1200" b="0">
                <a:solidFill>
                  <a:srgbClr val="898989"/>
                </a:solidFill>
                <a:latin typeface="Calibri" charset="0"/>
                <a:ea typeface="MS PGothic" charset="0"/>
                <a:cs typeface="MS PGothic" charset="0"/>
              </a:rPr>
              <a:pPr algn="r">
                <a:buClrTx/>
                <a:buSzTx/>
                <a:buFontTx/>
                <a:buNone/>
              </a:pPr>
              <a:t>27</a:t>
            </a:fld>
            <a:endParaRPr lang="en-US" sz="1200" b="0">
              <a:solidFill>
                <a:srgbClr val="898989"/>
              </a:solidFill>
              <a:latin typeface="Calibri" charset="0"/>
              <a:ea typeface="MS PGothic" charset="0"/>
              <a:cs typeface="MS PGothic" charset="0"/>
            </a:endParaRPr>
          </a:p>
        </p:txBody>
      </p:sp>
      <p:sp>
        <p:nvSpPr>
          <p:cNvPr id="37" name="Rounded Rectangle 36"/>
          <p:cNvSpPr>
            <a:spLocks noChangeArrowheads="1"/>
          </p:cNvSpPr>
          <p:nvPr/>
        </p:nvSpPr>
        <p:spPr bwMode="auto">
          <a:xfrm>
            <a:off x="390525" y="2095500"/>
            <a:ext cx="8334375" cy="1089025"/>
          </a:xfrm>
          <a:prstGeom prst="roundRect">
            <a:avLst>
              <a:gd name="adj" fmla="val 16667"/>
            </a:avLst>
          </a:prstGeom>
          <a:solidFill>
            <a:srgbClr val="F2DCDB"/>
          </a:solidFill>
          <a:ln w="9525">
            <a:solidFill>
              <a:srgbClr val="F2DCDB"/>
            </a:solidFill>
            <a:round/>
            <a:headEnd/>
            <a:tailEnd/>
          </a:ln>
          <a:effectLst>
            <a:outerShdw blurRad="63500" dist="38100" dir="2700000" algn="br" rotWithShape="0">
              <a:srgbClr val="000000">
                <a:alpha val="42998"/>
              </a:srgbClr>
            </a:outerShdw>
          </a:effectLst>
        </p:spPr>
        <p:txBody>
          <a:bodyPr anchor="ctr"/>
          <a:lstStyle/>
          <a:p>
            <a:pPr algn="ctr" fontAlgn="auto">
              <a:spcBef>
                <a:spcPts val="0"/>
              </a:spcBef>
              <a:spcAft>
                <a:spcPts val="0"/>
              </a:spcAft>
              <a:buClrTx/>
              <a:buSzTx/>
              <a:buFontTx/>
              <a:buNone/>
              <a:defRPr/>
            </a:pPr>
            <a:endParaRPr lang="en-US" b="0">
              <a:solidFill>
                <a:schemeClr val="lt1"/>
              </a:solidFill>
              <a:latin typeface="+mn-lt"/>
              <a:ea typeface="+mn-ea"/>
              <a:cs typeface="+mn-cs"/>
            </a:endParaRPr>
          </a:p>
        </p:txBody>
      </p:sp>
      <p:sp>
        <p:nvSpPr>
          <p:cNvPr id="269326" name="TextBox 26"/>
          <p:cNvSpPr txBox="1">
            <a:spLocks noChangeArrowheads="1"/>
          </p:cNvSpPr>
          <p:nvPr/>
        </p:nvSpPr>
        <p:spPr bwMode="auto">
          <a:xfrm>
            <a:off x="7065963" y="2476500"/>
            <a:ext cx="17065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ClrTx/>
              <a:buSzTx/>
              <a:buFontTx/>
              <a:buNone/>
            </a:pPr>
            <a:r>
              <a:rPr lang="en-US" sz="2400" b="0" dirty="0">
                <a:solidFill>
                  <a:schemeClr val="tx1"/>
                </a:solidFill>
                <a:latin typeface="Calibri" charset="0"/>
                <a:ea typeface="MS PGothic" charset="0"/>
                <a:cs typeface="MS PGothic" charset="0"/>
              </a:rPr>
              <a:t>Applications</a:t>
            </a:r>
          </a:p>
        </p:txBody>
      </p:sp>
      <p:sp>
        <p:nvSpPr>
          <p:cNvPr id="38" name="Rounded Rectangle 37"/>
          <p:cNvSpPr>
            <a:spLocks noChangeArrowheads="1"/>
          </p:cNvSpPr>
          <p:nvPr/>
        </p:nvSpPr>
        <p:spPr bwMode="auto">
          <a:xfrm>
            <a:off x="1990725" y="24765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LAVI</a:t>
            </a:r>
          </a:p>
        </p:txBody>
      </p:sp>
      <p:sp>
        <p:nvSpPr>
          <p:cNvPr id="39" name="Rounded Rectangle 38"/>
          <p:cNvSpPr>
            <a:spLocks noChangeArrowheads="1"/>
          </p:cNvSpPr>
          <p:nvPr/>
        </p:nvSpPr>
        <p:spPr bwMode="auto">
          <a:xfrm>
            <a:off x="542925" y="24765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dirty="0">
                <a:solidFill>
                  <a:srgbClr val="FFFFFF"/>
                </a:solidFill>
                <a:latin typeface="Calibri" charset="0"/>
                <a:ea typeface="ＭＳ Ｐゴシック" charset="-128"/>
                <a:cs typeface="ＭＳ Ｐゴシック" charset="-128"/>
              </a:rPr>
              <a:t>ENVI (GUI)</a:t>
            </a:r>
          </a:p>
        </p:txBody>
      </p:sp>
      <p:sp>
        <p:nvSpPr>
          <p:cNvPr id="63" name="Rounded Rectangle 62"/>
          <p:cNvSpPr>
            <a:spLocks noChangeArrowheads="1"/>
          </p:cNvSpPr>
          <p:nvPr/>
        </p:nvSpPr>
        <p:spPr bwMode="auto">
          <a:xfrm>
            <a:off x="5038725" y="2476500"/>
            <a:ext cx="182880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pPr>
            <a:r>
              <a:rPr lang="en-US" b="0">
                <a:solidFill>
                  <a:srgbClr val="FFFFFF"/>
                </a:solidFill>
                <a:latin typeface="Calibri" charset="0"/>
                <a:ea typeface="MS PGothic" charset="0"/>
                <a:cs typeface="MS PGothic" charset="0"/>
              </a:rPr>
              <a:t>…</a:t>
            </a:r>
          </a:p>
        </p:txBody>
      </p:sp>
      <p:sp>
        <p:nvSpPr>
          <p:cNvPr id="64" name="Rounded Rectangle 63"/>
          <p:cNvSpPr>
            <a:spLocks noChangeArrowheads="1"/>
          </p:cNvSpPr>
          <p:nvPr/>
        </p:nvSpPr>
        <p:spPr bwMode="auto">
          <a:xfrm>
            <a:off x="3438525" y="2501900"/>
            <a:ext cx="146685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n-Casting</a:t>
            </a:r>
          </a:p>
        </p:txBody>
      </p:sp>
      <p:sp>
        <p:nvSpPr>
          <p:cNvPr id="29" name="Rounded Rectangle 28"/>
          <p:cNvSpPr>
            <a:spLocks noChangeArrowheads="1"/>
          </p:cNvSpPr>
          <p:nvPr/>
        </p:nvSpPr>
        <p:spPr bwMode="auto">
          <a:xfrm>
            <a:off x="390525" y="4957763"/>
            <a:ext cx="8334375" cy="1755775"/>
          </a:xfrm>
          <a:prstGeom prst="roundRect">
            <a:avLst>
              <a:gd name="adj" fmla="val 16667"/>
            </a:avLst>
          </a:prstGeom>
          <a:solidFill>
            <a:srgbClr val="C6D9F1"/>
          </a:solidFill>
          <a:ln w="9525">
            <a:solidFill>
              <a:srgbClr val="DCE6F2"/>
            </a:solidFill>
            <a:round/>
            <a:headEnd/>
            <a:tailEnd/>
          </a:ln>
          <a:effectLst>
            <a:outerShdw blurRad="63500" dist="23000" dir="5400000" rotWithShape="0">
              <a:srgbClr val="000000">
                <a:alpha val="34998"/>
              </a:srgbClr>
            </a:outerShdw>
          </a:effectLst>
        </p:spPr>
        <p:txBody>
          <a:bodyPr anchor="ctr"/>
          <a:lstStyle/>
          <a:p>
            <a:pPr algn="ctr" fontAlgn="auto">
              <a:spcBef>
                <a:spcPts val="0"/>
              </a:spcBef>
              <a:spcAft>
                <a:spcPts val="0"/>
              </a:spcAft>
              <a:buClrTx/>
              <a:buSzTx/>
              <a:buFontTx/>
              <a:buNone/>
              <a:defRPr/>
            </a:pPr>
            <a:endParaRPr lang="en-US" b="0">
              <a:solidFill>
                <a:schemeClr val="lt1"/>
              </a:solidFill>
              <a:latin typeface="+mn-lt"/>
              <a:ea typeface="+mn-ea"/>
              <a:cs typeface="+mn-cs"/>
            </a:endParaRPr>
          </a:p>
        </p:txBody>
      </p:sp>
      <p:sp>
        <p:nvSpPr>
          <p:cNvPr id="13" name="Rounded Rectangle 12"/>
          <p:cNvSpPr>
            <a:spLocks noChangeArrowheads="1"/>
          </p:cNvSpPr>
          <p:nvPr/>
        </p:nvSpPr>
        <p:spPr bwMode="auto">
          <a:xfrm>
            <a:off x="4533900" y="5302250"/>
            <a:ext cx="1343025"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sz="1700" b="0">
                <a:solidFill>
                  <a:srgbClr val="FFFFFF"/>
                </a:solidFill>
                <a:latin typeface="Calibri" charset="0"/>
                <a:ea typeface="ＭＳ Ｐゴシック" charset="-128"/>
                <a:cs typeface="ＭＳ Ｐゴシック" charset="-128"/>
              </a:rPr>
              <a:t>NetFPGA</a:t>
            </a:r>
          </a:p>
        </p:txBody>
      </p:sp>
      <p:sp>
        <p:nvSpPr>
          <p:cNvPr id="14" name="Rounded Rectangle 13"/>
          <p:cNvSpPr>
            <a:spLocks noChangeArrowheads="1"/>
          </p:cNvSpPr>
          <p:nvPr/>
        </p:nvSpPr>
        <p:spPr bwMode="auto">
          <a:xfrm>
            <a:off x="3200400" y="5302250"/>
            <a:ext cx="1295400"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sz="1700" b="0">
                <a:solidFill>
                  <a:srgbClr val="FFFFFF"/>
                </a:solidFill>
                <a:latin typeface="Calibri" charset="0"/>
                <a:ea typeface="ＭＳ Ｐゴシック" charset="-128"/>
                <a:cs typeface="ＭＳ Ｐゴシック" charset="-128"/>
              </a:rPr>
              <a:t>Software </a:t>
            </a:r>
          </a:p>
          <a:p>
            <a:pPr algn="ctr">
              <a:buClrTx/>
              <a:buSzTx/>
              <a:buFontTx/>
              <a:buNone/>
              <a:defRPr/>
            </a:pPr>
            <a:r>
              <a:rPr lang="en-US" sz="1700" b="0">
                <a:solidFill>
                  <a:srgbClr val="FFFFFF"/>
                </a:solidFill>
                <a:latin typeface="Calibri" charset="0"/>
                <a:ea typeface="ＭＳ Ｐゴシック" charset="-128"/>
                <a:cs typeface="ＭＳ Ｐゴシック" charset="-128"/>
              </a:rPr>
              <a:t>Ref. Switch</a:t>
            </a:r>
          </a:p>
        </p:txBody>
      </p:sp>
      <p:sp>
        <p:nvSpPr>
          <p:cNvPr id="15" name="Rounded Rectangle 14"/>
          <p:cNvSpPr>
            <a:spLocks noChangeArrowheads="1"/>
          </p:cNvSpPr>
          <p:nvPr/>
        </p:nvSpPr>
        <p:spPr bwMode="auto">
          <a:xfrm>
            <a:off x="5915025" y="5302250"/>
            <a:ext cx="1355725" cy="522288"/>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sz="1700" b="0">
                <a:solidFill>
                  <a:srgbClr val="FFFFFF"/>
                </a:solidFill>
                <a:latin typeface="Calibri" charset="0"/>
                <a:ea typeface="ＭＳ Ｐゴシック" charset="-128"/>
                <a:cs typeface="ＭＳ Ｐゴシック" charset="-128"/>
              </a:rPr>
              <a:t>Broadcom </a:t>
            </a:r>
          </a:p>
          <a:p>
            <a:pPr algn="ctr">
              <a:buClrTx/>
              <a:buSzTx/>
              <a:buFontTx/>
              <a:buNone/>
              <a:defRPr/>
            </a:pPr>
            <a:r>
              <a:rPr lang="en-US" sz="1700" b="0">
                <a:solidFill>
                  <a:srgbClr val="FFFFFF"/>
                </a:solidFill>
                <a:latin typeface="Calibri" charset="0"/>
                <a:ea typeface="ＭＳ Ｐゴシック" charset="-128"/>
                <a:cs typeface="ＭＳ Ｐゴシック" charset="-128"/>
              </a:rPr>
              <a:t>Ref. Switch</a:t>
            </a:r>
          </a:p>
        </p:txBody>
      </p:sp>
      <p:sp>
        <p:nvSpPr>
          <p:cNvPr id="16" name="Rounded Rectangle 15"/>
          <p:cNvSpPr>
            <a:spLocks noChangeArrowheads="1"/>
          </p:cNvSpPr>
          <p:nvPr/>
        </p:nvSpPr>
        <p:spPr bwMode="auto">
          <a:xfrm>
            <a:off x="3200400" y="5976938"/>
            <a:ext cx="1295400" cy="522287"/>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sz="1700" b="0">
                <a:solidFill>
                  <a:srgbClr val="FFFFFF"/>
                </a:solidFill>
                <a:latin typeface="Calibri" charset="0"/>
                <a:ea typeface="ＭＳ Ｐゴシック" charset="-128"/>
                <a:cs typeface="ＭＳ Ｐゴシック" charset="-128"/>
              </a:rPr>
              <a:t>OpenWRT</a:t>
            </a:r>
          </a:p>
        </p:txBody>
      </p:sp>
      <p:sp>
        <p:nvSpPr>
          <p:cNvPr id="17" name="Rounded Rectangle 16"/>
          <p:cNvSpPr>
            <a:spLocks noChangeArrowheads="1"/>
          </p:cNvSpPr>
          <p:nvPr/>
        </p:nvSpPr>
        <p:spPr bwMode="auto">
          <a:xfrm>
            <a:off x="4533900" y="5976938"/>
            <a:ext cx="1371600" cy="522287"/>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sz="1700" b="0" dirty="0" err="1">
                <a:solidFill>
                  <a:srgbClr val="FFFFFF"/>
                </a:solidFill>
                <a:latin typeface="Calibri" charset="0"/>
                <a:ea typeface="ＭＳ Ｐゴシック" charset="-128"/>
                <a:cs typeface="ＭＳ Ｐゴシック" charset="-128"/>
              </a:rPr>
              <a:t>PCEngine</a:t>
            </a:r>
            <a:r>
              <a:rPr lang="en-US" sz="1700" b="0" dirty="0">
                <a:solidFill>
                  <a:srgbClr val="FFFFFF"/>
                </a:solidFill>
                <a:latin typeface="Calibri" charset="0"/>
                <a:ea typeface="ＭＳ Ｐゴシック" charset="-128"/>
                <a:cs typeface="ＭＳ Ｐゴシック" charset="-128"/>
              </a:rPr>
              <a:t>  </a:t>
            </a:r>
            <a:br>
              <a:rPr lang="en-US" sz="1700" b="0" dirty="0">
                <a:solidFill>
                  <a:srgbClr val="FFFFFF"/>
                </a:solidFill>
                <a:latin typeface="Calibri" charset="0"/>
                <a:ea typeface="ＭＳ Ｐゴシック" charset="-128"/>
                <a:cs typeface="ＭＳ Ｐゴシック" charset="-128"/>
              </a:rPr>
            </a:br>
            <a:r>
              <a:rPr lang="en-US" sz="1700" b="0" dirty="0" err="1">
                <a:solidFill>
                  <a:srgbClr val="FFFFFF"/>
                </a:solidFill>
                <a:latin typeface="Calibri" charset="0"/>
                <a:ea typeface="ＭＳ Ｐゴシック" charset="-128"/>
                <a:cs typeface="ＭＳ Ｐゴシック" charset="-128"/>
              </a:rPr>
              <a:t>WiFi</a:t>
            </a:r>
            <a:r>
              <a:rPr lang="en-US" sz="1700" b="0" dirty="0">
                <a:solidFill>
                  <a:srgbClr val="FFFFFF"/>
                </a:solidFill>
                <a:latin typeface="Calibri" charset="0"/>
                <a:ea typeface="ＭＳ Ｐゴシック" charset="-128"/>
                <a:cs typeface="ＭＳ Ｐゴシック" charset="-128"/>
              </a:rPr>
              <a:t> AP</a:t>
            </a:r>
          </a:p>
        </p:txBody>
      </p:sp>
      <p:sp>
        <p:nvSpPr>
          <p:cNvPr id="269337" name="TextBox 18"/>
          <p:cNvSpPr txBox="1">
            <a:spLocks noChangeArrowheads="1"/>
          </p:cNvSpPr>
          <p:nvPr/>
        </p:nvSpPr>
        <p:spPr bwMode="auto">
          <a:xfrm>
            <a:off x="627063" y="4989513"/>
            <a:ext cx="21669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ClrTx/>
              <a:buSzTx/>
              <a:buFontTx/>
              <a:buNone/>
            </a:pPr>
            <a:r>
              <a:rPr lang="en-US" b="0">
                <a:solidFill>
                  <a:schemeClr val="tx1"/>
                </a:solidFill>
                <a:latin typeface="Calibri" charset="0"/>
                <a:ea typeface="MS PGothic" charset="0"/>
                <a:cs typeface="MS PGothic" charset="0"/>
              </a:rPr>
              <a:t>Commercial Switches</a:t>
            </a:r>
          </a:p>
        </p:txBody>
      </p:sp>
      <p:sp>
        <p:nvSpPr>
          <p:cNvPr id="269339" name="TextBox 21"/>
          <p:cNvSpPr txBox="1">
            <a:spLocks noChangeArrowheads="1"/>
          </p:cNvSpPr>
          <p:nvPr/>
        </p:nvSpPr>
        <p:spPr bwMode="auto">
          <a:xfrm>
            <a:off x="7332663" y="5465763"/>
            <a:ext cx="1446212"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ClrTx/>
              <a:buSzTx/>
              <a:buFontTx/>
              <a:buNone/>
            </a:pPr>
            <a:r>
              <a:rPr lang="en-US" sz="2400" b="0">
                <a:solidFill>
                  <a:schemeClr val="tx1"/>
                </a:solidFill>
                <a:latin typeface="Calibri" charset="0"/>
                <a:ea typeface="MS PGothic" charset="0"/>
                <a:cs typeface="MS PGothic" charset="0"/>
              </a:rPr>
              <a:t>OpenFlow</a:t>
            </a:r>
          </a:p>
          <a:p>
            <a:pPr>
              <a:buClrTx/>
              <a:buSzTx/>
              <a:buFontTx/>
              <a:buNone/>
            </a:pPr>
            <a:r>
              <a:rPr lang="en-US" sz="2400" b="0">
                <a:solidFill>
                  <a:schemeClr val="tx1"/>
                </a:solidFill>
                <a:latin typeface="Calibri" charset="0"/>
                <a:ea typeface="MS PGothic" charset="0"/>
                <a:cs typeface="MS PGothic" charset="0"/>
              </a:rPr>
              <a:t>Switches</a:t>
            </a:r>
          </a:p>
        </p:txBody>
      </p:sp>
      <p:sp>
        <p:nvSpPr>
          <p:cNvPr id="2" name="Rounded Rectangle 27"/>
          <p:cNvSpPr>
            <a:spLocks noChangeArrowheads="1"/>
          </p:cNvSpPr>
          <p:nvPr/>
        </p:nvSpPr>
        <p:spPr bwMode="auto">
          <a:xfrm>
            <a:off x="5705475" y="3340100"/>
            <a:ext cx="895350"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8"/>
              </a:srgbClr>
            </a:outerShdw>
          </a:effectLst>
        </p:spPr>
        <p:txBody>
          <a:bodyPr anchor="ctr"/>
          <a:lstStyle/>
          <a:p>
            <a:pPr algn="ctr">
              <a:buClrTx/>
              <a:buSzTx/>
              <a:buFontTx/>
              <a:buNone/>
            </a:pPr>
            <a:r>
              <a:rPr lang="en-US" b="0">
                <a:solidFill>
                  <a:srgbClr val="FFFFFF"/>
                </a:solidFill>
                <a:latin typeface="Calibri" charset="0"/>
                <a:ea typeface="MS PGothic" charset="0"/>
                <a:cs typeface="MS PGothic" charset="0"/>
              </a:rPr>
              <a:t>…</a:t>
            </a:r>
          </a:p>
        </p:txBody>
      </p:sp>
      <p:sp>
        <p:nvSpPr>
          <p:cNvPr id="269342" name="TextBox 26"/>
          <p:cNvSpPr txBox="1">
            <a:spLocks noChangeArrowheads="1"/>
          </p:cNvSpPr>
          <p:nvPr/>
        </p:nvSpPr>
        <p:spPr bwMode="auto">
          <a:xfrm>
            <a:off x="6553200" y="1333500"/>
            <a:ext cx="2155825" cy="67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a:lnSpc>
                <a:spcPct val="80000"/>
              </a:lnSpc>
              <a:buClrTx/>
              <a:buSzTx/>
              <a:buFontTx/>
              <a:buNone/>
            </a:pPr>
            <a:r>
              <a:rPr lang="en-US" sz="2400" b="0" dirty="0">
                <a:solidFill>
                  <a:schemeClr val="tx1"/>
                </a:solidFill>
                <a:latin typeface="Calibri" charset="0"/>
                <a:ea typeface="MS PGothic" charset="0"/>
                <a:cs typeface="MS PGothic" charset="0"/>
              </a:rPr>
              <a:t>Monitoring/</a:t>
            </a:r>
            <a:br>
              <a:rPr lang="en-US" sz="2400" b="0" dirty="0">
                <a:solidFill>
                  <a:schemeClr val="tx1"/>
                </a:solidFill>
                <a:latin typeface="Calibri" charset="0"/>
                <a:ea typeface="MS PGothic" charset="0"/>
                <a:cs typeface="MS PGothic" charset="0"/>
              </a:rPr>
            </a:br>
            <a:r>
              <a:rPr lang="en-US" sz="2400" b="0" dirty="0">
                <a:solidFill>
                  <a:schemeClr val="tx1"/>
                </a:solidFill>
                <a:latin typeface="Calibri" charset="0"/>
                <a:ea typeface="MS PGothic" charset="0"/>
                <a:cs typeface="MS PGothic" charset="0"/>
              </a:rPr>
              <a:t>debugging tools</a:t>
            </a:r>
          </a:p>
        </p:txBody>
      </p:sp>
      <p:sp>
        <p:nvSpPr>
          <p:cNvPr id="3" name="Rounded Rectangle 37"/>
          <p:cNvSpPr>
            <a:spLocks noChangeArrowheads="1"/>
          </p:cNvSpPr>
          <p:nvPr/>
        </p:nvSpPr>
        <p:spPr bwMode="auto">
          <a:xfrm>
            <a:off x="2371725" y="14097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oflops</a:t>
            </a:r>
          </a:p>
        </p:txBody>
      </p:sp>
      <p:sp>
        <p:nvSpPr>
          <p:cNvPr id="4" name="Rounded Rectangle 38"/>
          <p:cNvSpPr>
            <a:spLocks noChangeArrowheads="1"/>
          </p:cNvSpPr>
          <p:nvPr/>
        </p:nvSpPr>
        <p:spPr bwMode="auto">
          <a:xfrm>
            <a:off x="923925" y="1409700"/>
            <a:ext cx="1335088"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oftrace</a:t>
            </a:r>
          </a:p>
        </p:txBody>
      </p:sp>
      <p:sp>
        <p:nvSpPr>
          <p:cNvPr id="5" name="Rounded Rectangle 63"/>
          <p:cNvSpPr>
            <a:spLocks noChangeArrowheads="1"/>
          </p:cNvSpPr>
          <p:nvPr/>
        </p:nvSpPr>
        <p:spPr bwMode="auto">
          <a:xfrm>
            <a:off x="3819525" y="1435100"/>
            <a:ext cx="1466850" cy="508000"/>
          </a:xfrm>
          <a:prstGeom prst="roundRect">
            <a:avLst>
              <a:gd name="adj" fmla="val 16667"/>
            </a:avLst>
          </a:prstGeom>
          <a:solidFill>
            <a:srgbClr val="953735"/>
          </a:solidFill>
          <a:ln w="9525">
            <a:solidFill>
              <a:srgbClr val="953735"/>
            </a:solidFill>
            <a:round/>
            <a:headEnd/>
            <a:tailEnd/>
          </a:ln>
          <a:effectLst>
            <a:outerShdw blurRad="63500" dist="23000" dir="5400000" rotWithShape="0">
              <a:srgbClr val="000000">
                <a:alpha val="34998"/>
              </a:srgbClr>
            </a:outerShdw>
          </a:effectLst>
        </p:spPr>
        <p:txBody>
          <a:bodyPr anchor="ctr"/>
          <a:lstStyle/>
          <a:p>
            <a:pPr algn="ctr">
              <a:buClrTx/>
              <a:buSzTx/>
              <a:buFontTx/>
              <a:buNone/>
              <a:defRPr/>
            </a:pPr>
            <a:r>
              <a:rPr lang="en-US" b="0">
                <a:solidFill>
                  <a:srgbClr val="FFFFFF"/>
                </a:solidFill>
                <a:latin typeface="Calibri" charset="0"/>
                <a:ea typeface="ＭＳ Ｐゴシック" charset="-128"/>
                <a:cs typeface="ＭＳ Ｐゴシック" charset="-128"/>
              </a:rPr>
              <a:t>openseer</a:t>
            </a:r>
          </a:p>
        </p:txBody>
      </p:sp>
      <p:sp>
        <p:nvSpPr>
          <p:cNvPr id="6" name="Rounded Rectangle 16"/>
          <p:cNvSpPr>
            <a:spLocks noChangeArrowheads="1"/>
          </p:cNvSpPr>
          <p:nvPr/>
        </p:nvSpPr>
        <p:spPr bwMode="auto">
          <a:xfrm>
            <a:off x="5930900" y="5967413"/>
            <a:ext cx="1308100" cy="522287"/>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lIns="0" tIns="0" rIns="0" bIns="0" anchor="ctr"/>
          <a:lstStyle/>
          <a:p>
            <a:pPr algn="ctr">
              <a:buClrTx/>
              <a:buSzTx/>
              <a:buFontTx/>
              <a:buNone/>
              <a:defRPr/>
            </a:pPr>
            <a:r>
              <a:rPr lang="en-US" sz="1700" b="0" dirty="0">
                <a:solidFill>
                  <a:srgbClr val="FFFFFF"/>
                </a:solidFill>
                <a:latin typeface="Calibri" charset="0"/>
                <a:ea typeface="ＭＳ Ｐゴシック" charset="-128"/>
                <a:cs typeface="ＭＳ Ｐゴシック" charset="-128"/>
              </a:rPr>
              <a:t>Open </a:t>
            </a:r>
            <a:r>
              <a:rPr lang="en-US" sz="1700" b="0" dirty="0" err="1">
                <a:solidFill>
                  <a:srgbClr val="FFFFFF"/>
                </a:solidFill>
                <a:latin typeface="Calibri" charset="0"/>
                <a:ea typeface="ＭＳ Ｐゴシック" charset="-128"/>
                <a:cs typeface="ＭＳ Ｐゴシック" charset="-128"/>
              </a:rPr>
              <a:t>vSwitch</a:t>
            </a:r>
            <a:endParaRPr lang="en-US" sz="1700" b="0" dirty="0">
              <a:solidFill>
                <a:srgbClr val="FFFFFF"/>
              </a:solidFill>
              <a:latin typeface="Calibri" charset="0"/>
              <a:ea typeface="ＭＳ Ｐゴシック" charset="-128"/>
              <a:cs typeface="ＭＳ Ｐゴシック" charset="-128"/>
            </a:endParaRPr>
          </a:p>
        </p:txBody>
      </p:sp>
      <p:sp>
        <p:nvSpPr>
          <p:cNvPr id="7" name="Rounded Rectangle 13"/>
          <p:cNvSpPr>
            <a:spLocks noChangeArrowheads="1"/>
          </p:cNvSpPr>
          <p:nvPr/>
        </p:nvSpPr>
        <p:spPr bwMode="auto">
          <a:xfrm>
            <a:off x="657225" y="5448300"/>
            <a:ext cx="1911350" cy="936625"/>
          </a:xfrm>
          <a:prstGeom prst="roundRect">
            <a:avLst>
              <a:gd name="adj" fmla="val 16667"/>
            </a:avLst>
          </a:prstGeom>
          <a:solidFill>
            <a:srgbClr val="17375E">
              <a:alpha val="76862"/>
            </a:srgbClr>
          </a:solidFill>
          <a:ln w="9525">
            <a:solidFill>
              <a:srgbClr val="4A7EBB"/>
            </a:solidFill>
            <a:round/>
            <a:headEnd/>
            <a:tailEnd/>
          </a:ln>
          <a:effectLst>
            <a:outerShdw blurRad="63500" dist="23000" dir="5400000" rotWithShape="0">
              <a:srgbClr val="000000">
                <a:alpha val="34998"/>
              </a:srgbClr>
            </a:outerShdw>
          </a:effectLst>
        </p:spPr>
        <p:txBody>
          <a:bodyPr anchor="ctr"/>
          <a:lstStyle/>
          <a:p>
            <a:pPr algn="ctr">
              <a:buClrTx/>
              <a:buSzTx/>
              <a:buFontTx/>
              <a:buNone/>
            </a:pPr>
            <a:r>
              <a:rPr lang="en-US" sz="1700" b="0">
                <a:solidFill>
                  <a:srgbClr val="FFFFFF"/>
                </a:solidFill>
                <a:latin typeface="Calibri" charset="0"/>
                <a:ea typeface="MS PGothic" charset="0"/>
                <a:cs typeface="MS PGothic" charset="0"/>
              </a:rPr>
              <a:t>HP, IBM, NEC, Pronto, Juniper.. and many more </a:t>
            </a:r>
          </a:p>
        </p:txBody>
      </p:sp>
      <p:sp>
        <p:nvSpPr>
          <p:cNvPr id="8" name="Rounded Rectangle 27"/>
          <p:cNvSpPr>
            <a:spLocks noChangeArrowheads="1"/>
          </p:cNvSpPr>
          <p:nvPr/>
        </p:nvSpPr>
        <p:spPr bwMode="auto">
          <a:xfrm>
            <a:off x="1804988" y="3330575"/>
            <a:ext cx="1131887"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8"/>
              </a:srgbClr>
            </a:outerShdw>
          </a:effectLst>
        </p:spPr>
        <p:txBody>
          <a:bodyPr anchor="ctr"/>
          <a:lstStyle/>
          <a:p>
            <a:pPr algn="ctr">
              <a:buClrTx/>
              <a:buSzTx/>
              <a:buFontTx/>
              <a:buNone/>
              <a:defRPr/>
            </a:pPr>
            <a:r>
              <a:rPr lang="en-US" b="0" dirty="0" err="1">
                <a:solidFill>
                  <a:srgbClr val="FFFFFF"/>
                </a:solidFill>
                <a:latin typeface="Calibri" charset="0"/>
                <a:ea typeface="ＭＳ Ｐゴシック" charset="-128"/>
                <a:cs typeface="ＭＳ Ｐゴシック" charset="-128"/>
              </a:rPr>
              <a:t>OpenDaylight</a:t>
            </a:r>
            <a:endParaRPr lang="en-US" b="0" dirty="0">
              <a:solidFill>
                <a:srgbClr val="FFFFFF"/>
              </a:solidFill>
              <a:latin typeface="Calibri" charset="0"/>
              <a:ea typeface="ＭＳ Ｐゴシック" charset="-128"/>
              <a:cs typeface="ＭＳ Ｐゴシック" charset="-128"/>
            </a:endParaRPr>
          </a:p>
        </p:txBody>
      </p:sp>
      <p:sp>
        <p:nvSpPr>
          <p:cNvPr id="9" name="Rounded Rectangle 27"/>
          <p:cNvSpPr>
            <a:spLocks noChangeArrowheads="1"/>
          </p:cNvSpPr>
          <p:nvPr/>
        </p:nvSpPr>
        <p:spPr bwMode="auto">
          <a:xfrm>
            <a:off x="3200400" y="3344863"/>
            <a:ext cx="895350" cy="522287"/>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8"/>
              </a:srgbClr>
            </a:outerShdw>
          </a:effectLst>
        </p:spPr>
        <p:txBody>
          <a:bodyPr anchor="ctr"/>
          <a:lstStyle/>
          <a:p>
            <a:pPr algn="ctr">
              <a:buClrTx/>
              <a:buSzTx/>
              <a:buFontTx/>
              <a:buNone/>
              <a:defRPr/>
            </a:pPr>
            <a:r>
              <a:rPr lang="en-US" b="0" dirty="0">
                <a:solidFill>
                  <a:srgbClr val="FFFFFF"/>
                </a:solidFill>
                <a:latin typeface="Calibri" charset="0"/>
                <a:ea typeface="ＭＳ Ｐゴシック" charset="-128"/>
                <a:cs typeface="ＭＳ Ｐゴシック" charset="-128"/>
              </a:rPr>
              <a:t>ONOS</a:t>
            </a:r>
          </a:p>
        </p:txBody>
      </p:sp>
      <p:sp>
        <p:nvSpPr>
          <p:cNvPr id="10" name="Rounded Rectangle 27"/>
          <p:cNvSpPr>
            <a:spLocks noChangeArrowheads="1"/>
          </p:cNvSpPr>
          <p:nvPr/>
        </p:nvSpPr>
        <p:spPr bwMode="auto">
          <a:xfrm>
            <a:off x="4343400" y="3352800"/>
            <a:ext cx="1219200" cy="522288"/>
          </a:xfrm>
          <a:prstGeom prst="roundRect">
            <a:avLst>
              <a:gd name="adj" fmla="val 16667"/>
            </a:avLst>
          </a:prstGeom>
          <a:solidFill>
            <a:srgbClr val="E46C0A">
              <a:alpha val="76862"/>
            </a:srgbClr>
          </a:solidFill>
          <a:ln w="9525">
            <a:solidFill>
              <a:srgbClr val="E46C0A"/>
            </a:solidFill>
            <a:round/>
            <a:headEnd/>
            <a:tailEnd/>
          </a:ln>
          <a:effectLst>
            <a:outerShdw blurRad="63500" dist="38100" dir="2700000" algn="br" rotWithShape="0">
              <a:srgbClr val="000000">
                <a:alpha val="42998"/>
              </a:srgbClr>
            </a:outerShdw>
          </a:effectLst>
        </p:spPr>
        <p:txBody>
          <a:bodyPr anchor="ctr"/>
          <a:lstStyle/>
          <a:p>
            <a:pPr algn="ctr">
              <a:buClrTx/>
              <a:buSzTx/>
              <a:buFontTx/>
              <a:buNone/>
            </a:pPr>
            <a:r>
              <a:rPr lang="en-US" b="0">
                <a:solidFill>
                  <a:srgbClr val="FFFFFF"/>
                </a:solidFill>
                <a:latin typeface="Calibri" charset="0"/>
                <a:ea typeface="MS PGothic" charset="0"/>
                <a:cs typeface="MS PGothic" charset="0"/>
              </a:rPr>
              <a:t>FloodLight</a:t>
            </a:r>
          </a:p>
        </p:txBody>
      </p:sp>
      <p:sp>
        <p:nvSpPr>
          <p:cNvPr id="369701" name="Text Box 37"/>
          <p:cNvSpPr txBox="1">
            <a:spLocks noChangeArrowheads="1"/>
          </p:cNvSpPr>
          <p:nvPr/>
        </p:nvSpPr>
        <p:spPr bwMode="auto">
          <a:xfrm>
            <a:off x="304800" y="6564313"/>
            <a:ext cx="1863725" cy="334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73038" indent="-173038">
              <a:defRPr>
                <a:solidFill>
                  <a:srgbClr val="000000"/>
                </a:solidFill>
                <a:latin typeface="Arial" charset="0"/>
                <a:ea typeface="ＭＳ Ｐゴシック" charset="0"/>
                <a:cs typeface="Arial" charset="0"/>
              </a:defRPr>
            </a:lvl1pPr>
            <a:lvl2pPr marL="457200">
              <a:defRPr>
                <a:solidFill>
                  <a:srgbClr val="000000"/>
                </a:solidFill>
                <a:latin typeface="Arial" charset="0"/>
                <a:ea typeface="Arial" charset="0"/>
                <a:cs typeface="Arial" charset="0"/>
              </a:defRPr>
            </a:lvl2pPr>
            <a:lvl3pPr marL="914400">
              <a:defRPr>
                <a:solidFill>
                  <a:srgbClr val="000000"/>
                </a:solidFill>
                <a:latin typeface="Arial" charset="0"/>
                <a:ea typeface="Arial" charset="0"/>
                <a:cs typeface="Arial" charset="0"/>
              </a:defRPr>
            </a:lvl3pPr>
            <a:lvl4pPr marL="1371600">
              <a:defRPr>
                <a:solidFill>
                  <a:srgbClr val="000000"/>
                </a:solidFill>
                <a:latin typeface="Arial" charset="0"/>
                <a:ea typeface="Arial" charset="0"/>
                <a:cs typeface="Arial" charset="0"/>
              </a:defRPr>
            </a:lvl4pPr>
            <a:lvl5pPr marL="1828800">
              <a:defRPr>
                <a:solidFill>
                  <a:srgbClr val="000000"/>
                </a:solidFill>
                <a:latin typeface="Arial" charset="0"/>
                <a:ea typeface="Arial" charset="0"/>
                <a:cs typeface="Arial" charset="0"/>
              </a:defRPr>
            </a:lvl5pPr>
            <a:lvl6pPr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6pPr>
            <a:lvl7pPr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7pPr>
            <a:lvl8pPr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8pPr>
            <a:lvl9pPr fontAlgn="base">
              <a:spcBef>
                <a:spcPct val="0"/>
              </a:spcBef>
              <a:spcAft>
                <a:spcPct val="0"/>
              </a:spcAft>
              <a:buClr>
                <a:srgbClr val="000000"/>
              </a:buClr>
              <a:buSzPct val="100000"/>
              <a:buFont typeface="Times New Roman" charset="0"/>
              <a:defRPr>
                <a:solidFill>
                  <a:srgbClr val="000000"/>
                </a:solidFill>
                <a:latin typeface="Arial" charset="0"/>
                <a:ea typeface="Arial" charset="0"/>
                <a:cs typeface="Arial" charset="0"/>
              </a:defRPr>
            </a:lvl9pPr>
          </a:lstStyle>
          <a:p>
            <a:pPr defTabSz="914400">
              <a:lnSpc>
                <a:spcPct val="90000"/>
              </a:lnSpc>
              <a:spcBef>
                <a:spcPct val="20000"/>
              </a:spcBef>
              <a:buClr>
                <a:schemeClr val="accent1"/>
              </a:buClr>
              <a:buSzTx/>
              <a:buFont typeface="Wingdings" charset="0"/>
              <a:buNone/>
            </a:pPr>
            <a:r>
              <a:rPr lang="en-US" sz="800" b="0">
                <a:solidFill>
                  <a:schemeClr val="bg2"/>
                </a:solidFill>
              </a:rPr>
              <a:t>Source:  SDN Tutorial  by B. Heller</a:t>
            </a:r>
          </a:p>
          <a:p>
            <a:pPr defTabSz="914400">
              <a:lnSpc>
                <a:spcPct val="90000"/>
              </a:lnSpc>
              <a:spcBef>
                <a:spcPct val="20000"/>
              </a:spcBef>
              <a:buClr>
                <a:schemeClr val="accent1"/>
              </a:buClr>
              <a:buSzTx/>
              <a:buFont typeface="Wingdings" charset="0"/>
              <a:buNone/>
            </a:pPr>
            <a:r>
              <a:rPr lang="en-US" sz="800" b="0">
                <a:solidFill>
                  <a:schemeClr val="bg2"/>
                </a:solidFill>
              </a:rPr>
              <a:t>Open Networking Summit, April 2012</a:t>
            </a:r>
          </a:p>
        </p:txBody>
      </p:sp>
    </p:spTree>
    <p:extLst>
      <p:ext uri="{BB962C8B-B14F-4D97-AF65-F5344CB8AC3E}">
        <p14:creationId xmlns:p14="http://schemas.microsoft.com/office/powerpoint/2010/main" val="2313837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93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933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93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93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93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3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1" grpId="0" animBg="1"/>
      <p:bldP spid="269317" grpId="0"/>
      <p:bldP spid="28" grpId="0" animBg="1"/>
      <p:bldP spid="30" grpId="0" animBg="1"/>
      <p:bldP spid="269320" grpId="0"/>
      <p:bldP spid="25" grpId="0" animBg="1"/>
      <p:bldP spid="34" grpId="0" animBg="1"/>
      <p:bldP spid="48" grpId="0"/>
      <p:bldP spid="37" grpId="0" animBg="1"/>
      <p:bldP spid="269326" grpId="0"/>
      <p:bldP spid="38" grpId="0" animBg="1"/>
      <p:bldP spid="39" grpId="0" animBg="1"/>
      <p:bldP spid="63" grpId="0" animBg="1"/>
      <p:bldP spid="64" grpId="0" animBg="1"/>
      <p:bldP spid="29" grpId="0" animBg="1"/>
      <p:bldP spid="13" grpId="0" animBg="1"/>
      <p:bldP spid="14" grpId="0" animBg="1"/>
      <p:bldP spid="15" grpId="0" animBg="1"/>
      <p:bldP spid="16" grpId="0" animBg="1"/>
      <p:bldP spid="17" grpId="0" animBg="1"/>
      <p:bldP spid="269337" grpId="0"/>
      <p:bldP spid="269339" grpId="0"/>
      <p:bldP spid="2" grpId="0" animBg="1"/>
      <p:bldP spid="269342" grpId="0"/>
      <p:bldP spid="3" grpId="0" animBg="1"/>
      <p:bldP spid="4" grpId="0" animBg="1"/>
      <p:bldP spid="5" grpId="0" animBg="1"/>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1"/>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a:t>The Stanford Clean Slate Program 		                 http://</a:t>
            </a:r>
            <a:r>
              <a:rPr lang="en-US" altLang="zh-TW" u="sng">
                <a:solidFill>
                  <a:schemeClr val="accent2"/>
                </a:solidFill>
              </a:rPr>
              <a:t>cleanslate.stanford.edu</a:t>
            </a:r>
            <a:r>
              <a:rPr lang="en-US" altLang="zh-TW"/>
              <a:t>			</a:t>
            </a:r>
            <a:endParaRPr lang="en-US" altLang="zh-TW" sz="1000"/>
          </a:p>
        </p:txBody>
      </p:sp>
      <p:cxnSp>
        <p:nvCxnSpPr>
          <p:cNvPr id="13315" name="AutoShape 4"/>
          <p:cNvCxnSpPr>
            <a:cxnSpLocks noChangeShapeType="1"/>
            <a:stCxn id="13362" idx="2"/>
            <a:endCxn id="13318" idx="1"/>
          </p:cNvCxnSpPr>
          <p:nvPr/>
        </p:nvCxnSpPr>
        <p:spPr bwMode="auto">
          <a:xfrm flipV="1">
            <a:off x="7510463" y="2892425"/>
            <a:ext cx="511175" cy="1101725"/>
          </a:xfrm>
          <a:prstGeom prst="straightConnector1">
            <a:avLst/>
          </a:prstGeom>
          <a:noFill/>
          <a:ln w="38100">
            <a:solidFill>
              <a:schemeClr val="tx1"/>
            </a:solidFill>
            <a:round/>
            <a:headEnd/>
            <a:tailEnd/>
          </a:ln>
          <a:extLst>
            <a:ext uri="{909E8E84-426E-40dd-AFC4-6F175D3DCCD1}">
              <a14:hiddenFill xmlns="" xmlns:a14="http://schemas.microsoft.com/office/drawing/2010/main">
                <a:noFill/>
              </a14:hiddenFill>
            </a:ext>
          </a:extLst>
        </p:spPr>
      </p:cxnSp>
      <p:sp>
        <p:nvSpPr>
          <p:cNvPr id="13316" name="Text Box 5"/>
          <p:cNvSpPr txBox="1">
            <a:spLocks noChangeArrowheads="1"/>
          </p:cNvSpPr>
          <p:nvPr/>
        </p:nvSpPr>
        <p:spPr bwMode="auto">
          <a:xfrm>
            <a:off x="7488238" y="2135188"/>
            <a:ext cx="127476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90000"/>
              </a:lnSpc>
            </a:pPr>
            <a:r>
              <a:rPr lang="en-US" altLang="zh-TW" sz="2000">
                <a:solidFill>
                  <a:srgbClr val="CC0000"/>
                </a:solidFill>
                <a:latin typeface="Tahoma" charset="0"/>
              </a:rPr>
              <a:t>Controller</a:t>
            </a:r>
          </a:p>
        </p:txBody>
      </p:sp>
      <p:pic>
        <p:nvPicPr>
          <p:cNvPr id="13317" name="Picture 6"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6838" y="2441575"/>
            <a:ext cx="803275"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8" name="Text Box 7"/>
          <p:cNvSpPr txBox="1">
            <a:spLocks noChangeArrowheads="1"/>
          </p:cNvSpPr>
          <p:nvPr/>
        </p:nvSpPr>
        <p:spPr bwMode="auto">
          <a:xfrm>
            <a:off x="8021638" y="2724150"/>
            <a:ext cx="46513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sz="1600">
                <a:solidFill>
                  <a:schemeClr val="bg1"/>
                </a:solidFill>
              </a:rPr>
              <a:t>PC</a:t>
            </a:r>
          </a:p>
        </p:txBody>
      </p:sp>
      <p:cxnSp>
        <p:nvCxnSpPr>
          <p:cNvPr id="13319" name="AutoShape 8"/>
          <p:cNvCxnSpPr>
            <a:cxnSpLocks noChangeShapeType="1"/>
            <a:stCxn id="647219" idx="4"/>
            <a:endCxn id="647208" idx="2"/>
          </p:cNvCxnSpPr>
          <p:nvPr/>
        </p:nvCxnSpPr>
        <p:spPr bwMode="auto">
          <a:xfrm flipV="1">
            <a:off x="5599113" y="4160838"/>
            <a:ext cx="1335087" cy="212725"/>
          </a:xfrm>
          <a:prstGeom prst="straightConnector1">
            <a:avLst/>
          </a:prstGeom>
          <a:noFill/>
          <a:ln w="38100">
            <a:solidFill>
              <a:schemeClr val="tx1"/>
            </a:solidFill>
            <a:round/>
            <a:headEnd/>
            <a:tailEnd/>
          </a:ln>
          <a:extLst>
            <a:ext uri="{909E8E84-426E-40dd-AFC4-6F175D3DCCD1}">
              <a14:hiddenFill xmlns="" xmlns:a14="http://schemas.microsoft.com/office/drawing/2010/main">
                <a:noFill/>
              </a14:hiddenFill>
            </a:ext>
          </a:extLst>
        </p:spPr>
      </p:cxnSp>
      <p:cxnSp>
        <p:nvCxnSpPr>
          <p:cNvPr id="13320" name="AutoShape 9"/>
          <p:cNvCxnSpPr>
            <a:cxnSpLocks noChangeShapeType="1"/>
            <a:stCxn id="647214" idx="4"/>
            <a:endCxn id="647219" idx="2"/>
          </p:cNvCxnSpPr>
          <p:nvPr/>
        </p:nvCxnSpPr>
        <p:spPr bwMode="auto">
          <a:xfrm>
            <a:off x="2076450" y="4267200"/>
            <a:ext cx="1466850" cy="106363"/>
          </a:xfrm>
          <a:prstGeom prst="straightConnector1">
            <a:avLst/>
          </a:prstGeom>
          <a:noFill/>
          <a:ln w="38100">
            <a:solidFill>
              <a:schemeClr val="tx1"/>
            </a:solidFill>
            <a:round/>
            <a:headEnd/>
            <a:tailEnd/>
          </a:ln>
          <a:extLst>
            <a:ext uri="{909E8E84-426E-40dd-AFC4-6F175D3DCCD1}">
              <a14:hiddenFill xmlns="" xmlns:a14="http://schemas.microsoft.com/office/drawing/2010/main">
                <a:noFill/>
              </a14:hiddenFill>
            </a:ext>
          </a:extLst>
        </p:spPr>
      </p:cxnSp>
      <p:sp>
        <p:nvSpPr>
          <p:cNvPr id="13321" name="Line 10"/>
          <p:cNvSpPr>
            <a:spLocks noChangeShapeType="1"/>
          </p:cNvSpPr>
          <p:nvPr/>
        </p:nvSpPr>
        <p:spPr bwMode="auto">
          <a:xfrm flipH="1" flipV="1">
            <a:off x="1066800" y="1409700"/>
            <a:ext cx="152400" cy="68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2" name="Line 11"/>
          <p:cNvSpPr>
            <a:spLocks noChangeShapeType="1"/>
          </p:cNvSpPr>
          <p:nvPr/>
        </p:nvSpPr>
        <p:spPr bwMode="auto">
          <a:xfrm flipH="1" flipV="1">
            <a:off x="1371600" y="1409700"/>
            <a:ext cx="76200" cy="68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3" name="Line 12"/>
          <p:cNvSpPr>
            <a:spLocks noChangeShapeType="1"/>
          </p:cNvSpPr>
          <p:nvPr/>
        </p:nvSpPr>
        <p:spPr bwMode="auto">
          <a:xfrm flipV="1">
            <a:off x="1600200" y="1409700"/>
            <a:ext cx="0" cy="68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4" name="Line 13"/>
          <p:cNvSpPr>
            <a:spLocks noChangeShapeType="1"/>
          </p:cNvSpPr>
          <p:nvPr/>
        </p:nvSpPr>
        <p:spPr bwMode="auto">
          <a:xfrm flipV="1">
            <a:off x="1752600" y="1257300"/>
            <a:ext cx="152400" cy="838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grpSp>
        <p:nvGrpSpPr>
          <p:cNvPr id="13325" name="Group 14"/>
          <p:cNvGrpSpPr>
            <a:grpSpLocks/>
          </p:cNvGrpSpPr>
          <p:nvPr/>
        </p:nvGrpSpPr>
        <p:grpSpPr bwMode="auto">
          <a:xfrm>
            <a:off x="762000" y="723900"/>
            <a:ext cx="1600200" cy="768350"/>
            <a:chOff x="576" y="144"/>
            <a:chExt cx="1008" cy="484"/>
          </a:xfrm>
        </p:grpSpPr>
        <p:grpSp>
          <p:nvGrpSpPr>
            <p:cNvPr id="13367" name="Group 15"/>
            <p:cNvGrpSpPr>
              <a:grpSpLocks/>
            </p:cNvGrpSpPr>
            <p:nvPr/>
          </p:nvGrpSpPr>
          <p:grpSpPr bwMode="auto">
            <a:xfrm>
              <a:off x="632" y="144"/>
              <a:ext cx="952" cy="388"/>
              <a:chOff x="632" y="144"/>
              <a:chExt cx="952" cy="388"/>
            </a:xfrm>
          </p:grpSpPr>
          <p:pic>
            <p:nvPicPr>
              <p:cNvPr id="13372" name="Picture 16"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 y="144"/>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73" name="Picture 17"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 y="144"/>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74" name="Picture 18"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144"/>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75" name="Picture 19"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 y="144"/>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3368" name="Picture 20"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240"/>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69" name="Picture 21"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 y="240"/>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70" name="Picture 22"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 y="240"/>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71" name="Picture 23" descr="MCj04316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 y="240"/>
              <a:ext cx="3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326" name="Line 24"/>
          <p:cNvSpPr>
            <a:spLocks noChangeShapeType="1"/>
          </p:cNvSpPr>
          <p:nvPr/>
        </p:nvSpPr>
        <p:spPr bwMode="auto">
          <a:xfrm>
            <a:off x="5372100" y="5343525"/>
            <a:ext cx="536575" cy="4016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7" name="Line 25"/>
          <p:cNvSpPr>
            <a:spLocks noChangeShapeType="1"/>
          </p:cNvSpPr>
          <p:nvPr/>
        </p:nvSpPr>
        <p:spPr bwMode="auto">
          <a:xfrm flipV="1">
            <a:off x="3390900" y="5267325"/>
            <a:ext cx="609600" cy="457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8" name="Line 26"/>
          <p:cNvSpPr>
            <a:spLocks noChangeShapeType="1"/>
          </p:cNvSpPr>
          <p:nvPr/>
        </p:nvSpPr>
        <p:spPr bwMode="auto">
          <a:xfrm flipV="1">
            <a:off x="4686300" y="5343525"/>
            <a:ext cx="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29" name="Line 27"/>
          <p:cNvSpPr>
            <a:spLocks noChangeShapeType="1"/>
          </p:cNvSpPr>
          <p:nvPr/>
        </p:nvSpPr>
        <p:spPr bwMode="auto">
          <a:xfrm flipH="1" flipV="1">
            <a:off x="4613275" y="1600200"/>
            <a:ext cx="0" cy="18288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30" name="Line 28"/>
          <p:cNvSpPr>
            <a:spLocks noChangeShapeType="1"/>
          </p:cNvSpPr>
          <p:nvPr/>
        </p:nvSpPr>
        <p:spPr bwMode="auto">
          <a:xfrm>
            <a:off x="4619625" y="1693863"/>
            <a:ext cx="0" cy="45720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grpSp>
        <p:nvGrpSpPr>
          <p:cNvPr id="13331" name="Group 29"/>
          <p:cNvGrpSpPr>
            <a:grpSpLocks/>
          </p:cNvGrpSpPr>
          <p:nvPr/>
        </p:nvGrpSpPr>
        <p:grpSpPr bwMode="auto">
          <a:xfrm>
            <a:off x="4457700" y="1693863"/>
            <a:ext cx="304800" cy="152400"/>
            <a:chOff x="2854" y="1284"/>
            <a:chExt cx="192" cy="96"/>
          </a:xfrm>
        </p:grpSpPr>
        <p:sp>
          <p:nvSpPr>
            <p:cNvPr id="13365" name="Line 30"/>
            <p:cNvSpPr>
              <a:spLocks noChangeShapeType="1"/>
            </p:cNvSpPr>
            <p:nvPr/>
          </p:nvSpPr>
          <p:spPr bwMode="auto">
            <a:xfrm>
              <a:off x="2854" y="1284"/>
              <a:ext cx="96"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66" name="Line 31"/>
            <p:cNvSpPr>
              <a:spLocks noChangeShapeType="1"/>
            </p:cNvSpPr>
            <p:nvPr/>
          </p:nvSpPr>
          <p:spPr bwMode="auto">
            <a:xfrm flipH="1">
              <a:off x="2950" y="1284"/>
              <a:ext cx="96"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grpSp>
      <p:sp>
        <p:nvSpPr>
          <p:cNvPr id="647200" name="AutoShape 32"/>
          <p:cNvSpPr>
            <a:spLocks noChangeArrowheads="1"/>
          </p:cNvSpPr>
          <p:nvPr/>
        </p:nvSpPr>
        <p:spPr bwMode="auto">
          <a:xfrm>
            <a:off x="3900488" y="1962150"/>
            <a:ext cx="1447800" cy="857250"/>
          </a:xfrm>
          <a:prstGeom prst="can">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sz="1200"/>
          </a:p>
        </p:txBody>
      </p:sp>
      <p:sp>
        <p:nvSpPr>
          <p:cNvPr id="13333" name="Text Box 33"/>
          <p:cNvSpPr txBox="1">
            <a:spLocks noChangeArrowheads="1"/>
          </p:cNvSpPr>
          <p:nvPr/>
        </p:nvSpPr>
        <p:spPr bwMode="auto">
          <a:xfrm>
            <a:off x="4076700" y="1919288"/>
            <a:ext cx="1157288"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400">
                <a:solidFill>
                  <a:srgbClr val="CC0000"/>
                </a:solidFill>
                <a:latin typeface="Tahoma" charset="0"/>
              </a:rPr>
              <a:t>OpenFlow</a:t>
            </a:r>
          </a:p>
          <a:p>
            <a:pPr algn="ctr" eaLnBrk="1" hangingPunct="1"/>
            <a:r>
              <a:rPr lang="en-US" altLang="zh-TW" sz="1400">
                <a:solidFill>
                  <a:srgbClr val="CC0000"/>
                </a:solidFill>
                <a:latin typeface="Tahoma" charset="0"/>
              </a:rPr>
              <a:t>Access Point</a:t>
            </a:r>
          </a:p>
        </p:txBody>
      </p:sp>
      <p:grpSp>
        <p:nvGrpSpPr>
          <p:cNvPr id="13334" name="Group 34"/>
          <p:cNvGrpSpPr>
            <a:grpSpLocks/>
          </p:cNvGrpSpPr>
          <p:nvPr/>
        </p:nvGrpSpPr>
        <p:grpSpPr bwMode="auto">
          <a:xfrm>
            <a:off x="4457700" y="1560513"/>
            <a:ext cx="304800" cy="152400"/>
            <a:chOff x="2880" y="1296"/>
            <a:chExt cx="192" cy="96"/>
          </a:xfrm>
        </p:grpSpPr>
        <p:sp>
          <p:nvSpPr>
            <p:cNvPr id="13363" name="Line 35"/>
            <p:cNvSpPr>
              <a:spLocks noChangeShapeType="1"/>
            </p:cNvSpPr>
            <p:nvPr/>
          </p:nvSpPr>
          <p:spPr bwMode="auto">
            <a:xfrm>
              <a:off x="2880" y="1296"/>
              <a:ext cx="96"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64" name="Line 36"/>
            <p:cNvSpPr>
              <a:spLocks noChangeShapeType="1"/>
            </p:cNvSpPr>
            <p:nvPr/>
          </p:nvSpPr>
          <p:spPr bwMode="auto">
            <a:xfrm flipH="1">
              <a:off x="2976" y="1296"/>
              <a:ext cx="96" cy="9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grpSp>
      <p:sp>
        <p:nvSpPr>
          <p:cNvPr id="13335" name="Text Box 37"/>
          <p:cNvSpPr txBox="1">
            <a:spLocks noChangeArrowheads="1"/>
          </p:cNvSpPr>
          <p:nvPr/>
        </p:nvSpPr>
        <p:spPr bwMode="auto">
          <a:xfrm>
            <a:off x="857250" y="419100"/>
            <a:ext cx="1504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TW"/>
              <a:t>Server room </a:t>
            </a:r>
          </a:p>
        </p:txBody>
      </p:sp>
      <p:sp>
        <p:nvSpPr>
          <p:cNvPr id="13336" name="AutoShape 38"/>
          <p:cNvSpPr>
            <a:spLocks noChangeArrowheads="1"/>
          </p:cNvSpPr>
          <p:nvPr/>
        </p:nvSpPr>
        <p:spPr bwMode="auto">
          <a:xfrm rot="-1518297">
            <a:off x="3906838" y="874713"/>
            <a:ext cx="304800" cy="838200"/>
          </a:xfrm>
          <a:prstGeom prst="lightningBol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grpSp>
        <p:nvGrpSpPr>
          <p:cNvPr id="13337" name="Group 39"/>
          <p:cNvGrpSpPr>
            <a:grpSpLocks/>
          </p:cNvGrpSpPr>
          <p:nvPr/>
        </p:nvGrpSpPr>
        <p:grpSpPr bwMode="auto">
          <a:xfrm>
            <a:off x="6934200" y="3657600"/>
            <a:ext cx="1149350" cy="960438"/>
            <a:chOff x="3036" y="2467"/>
            <a:chExt cx="724" cy="605"/>
          </a:xfrm>
        </p:grpSpPr>
        <p:sp>
          <p:nvSpPr>
            <p:cNvPr id="647208" name="AutoShape 40"/>
            <p:cNvSpPr>
              <a:spLocks noChangeArrowheads="1"/>
            </p:cNvSpPr>
            <p:nvPr/>
          </p:nvSpPr>
          <p:spPr bwMode="auto">
            <a:xfrm>
              <a:off x="3036" y="2496"/>
              <a:ext cx="724" cy="576"/>
            </a:xfrm>
            <a:prstGeom prst="can">
              <a:avLst>
                <a:gd name="adj" fmla="val 33509"/>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sz="1200"/>
            </a:p>
          </p:txBody>
        </p:sp>
        <p:sp>
          <p:nvSpPr>
            <p:cNvPr id="13362" name="Text Box 41"/>
            <p:cNvSpPr txBox="1">
              <a:spLocks noChangeArrowheads="1"/>
            </p:cNvSpPr>
            <p:nvPr/>
          </p:nvSpPr>
          <p:spPr bwMode="auto">
            <a:xfrm>
              <a:off x="3060" y="2467"/>
              <a:ext cx="67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600">
                  <a:solidFill>
                    <a:srgbClr val="CC0000"/>
                  </a:solidFill>
                  <a:latin typeface="Tahoma" charset="0"/>
                </a:rPr>
                <a:t>OpenFlow</a:t>
              </a:r>
            </a:p>
          </p:txBody>
        </p:sp>
      </p:grpSp>
      <p:pic>
        <p:nvPicPr>
          <p:cNvPr id="13338" name="Picture 42" descr="j02857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0675" y="5668963"/>
            <a:ext cx="1066800"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9" name="Picture 43" descr="j02857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6075" y="5668963"/>
            <a:ext cx="1066800"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40" name="Picture 44" descr="j02857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1475" y="5668963"/>
            <a:ext cx="1066800"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1" name="Line 45"/>
          <p:cNvSpPr>
            <a:spLocks noChangeShapeType="1"/>
          </p:cNvSpPr>
          <p:nvPr/>
        </p:nvSpPr>
        <p:spPr bwMode="auto">
          <a:xfrm>
            <a:off x="1489075" y="2986088"/>
            <a:ext cx="0" cy="86201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647214" name="AutoShape 46"/>
          <p:cNvSpPr>
            <a:spLocks noChangeArrowheads="1"/>
          </p:cNvSpPr>
          <p:nvPr/>
        </p:nvSpPr>
        <p:spPr bwMode="auto">
          <a:xfrm>
            <a:off x="927100" y="3810000"/>
            <a:ext cx="1149350" cy="914400"/>
          </a:xfrm>
          <a:prstGeom prst="can">
            <a:avLst>
              <a:gd name="adj" fmla="val 32468"/>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sz="1200"/>
          </a:p>
        </p:txBody>
      </p:sp>
      <p:sp>
        <p:nvSpPr>
          <p:cNvPr id="647215" name="AutoShape 47"/>
          <p:cNvSpPr>
            <a:spLocks noChangeArrowheads="1"/>
          </p:cNvSpPr>
          <p:nvPr/>
        </p:nvSpPr>
        <p:spPr bwMode="auto">
          <a:xfrm>
            <a:off x="893763" y="2052638"/>
            <a:ext cx="1149350" cy="976312"/>
          </a:xfrm>
          <a:prstGeom prst="can">
            <a:avLst>
              <a:gd name="adj" fmla="val 37560"/>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sz="1200"/>
          </a:p>
        </p:txBody>
      </p:sp>
      <p:sp>
        <p:nvSpPr>
          <p:cNvPr id="13344" name="Text Box 48"/>
          <p:cNvSpPr txBox="1">
            <a:spLocks noChangeArrowheads="1"/>
          </p:cNvSpPr>
          <p:nvPr/>
        </p:nvSpPr>
        <p:spPr bwMode="auto">
          <a:xfrm>
            <a:off x="931863" y="2068513"/>
            <a:ext cx="107473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600">
                <a:solidFill>
                  <a:srgbClr val="CC0000"/>
                </a:solidFill>
                <a:latin typeface="Tahoma" charset="0"/>
              </a:rPr>
              <a:t>OpenFlow</a:t>
            </a:r>
          </a:p>
        </p:txBody>
      </p:sp>
      <p:sp>
        <p:nvSpPr>
          <p:cNvPr id="13345" name="Text Box 49"/>
          <p:cNvSpPr txBox="1">
            <a:spLocks noChangeArrowheads="1"/>
          </p:cNvSpPr>
          <p:nvPr/>
        </p:nvSpPr>
        <p:spPr bwMode="auto">
          <a:xfrm>
            <a:off x="963613" y="3763963"/>
            <a:ext cx="107473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600">
                <a:solidFill>
                  <a:srgbClr val="CC0000"/>
                </a:solidFill>
                <a:latin typeface="Tahoma" charset="0"/>
              </a:rPr>
              <a:t>OpenFlow</a:t>
            </a:r>
          </a:p>
        </p:txBody>
      </p:sp>
      <p:grpSp>
        <p:nvGrpSpPr>
          <p:cNvPr id="13346" name="Group 50"/>
          <p:cNvGrpSpPr>
            <a:grpSpLocks/>
          </p:cNvGrpSpPr>
          <p:nvPr/>
        </p:nvGrpSpPr>
        <p:grpSpPr bwMode="auto">
          <a:xfrm>
            <a:off x="3543300" y="3249613"/>
            <a:ext cx="2055813" cy="2246312"/>
            <a:chOff x="1486" y="3679"/>
            <a:chExt cx="1295" cy="1415"/>
          </a:xfrm>
        </p:grpSpPr>
        <p:sp>
          <p:nvSpPr>
            <p:cNvPr id="647219" name="AutoShape 51"/>
            <p:cNvSpPr>
              <a:spLocks noChangeArrowheads="1"/>
            </p:cNvSpPr>
            <p:nvPr/>
          </p:nvSpPr>
          <p:spPr bwMode="auto">
            <a:xfrm>
              <a:off x="1486" y="3679"/>
              <a:ext cx="1295" cy="1415"/>
            </a:xfrm>
            <a:prstGeom prst="can">
              <a:avLst>
                <a:gd name="adj" fmla="val 37839"/>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round/>
              <a:headEnd/>
              <a:tailEnd/>
            </a:ln>
            <a:effectLst/>
          </p:spPr>
          <p:txBody>
            <a:bodyPr wrap="none" anchor="ctr"/>
            <a:lstStyle/>
            <a:p>
              <a:pPr algn="ctr">
                <a:defRPr/>
              </a:pPr>
              <a:endParaRPr lang="en-US" sz="1200"/>
            </a:p>
          </p:txBody>
        </p:sp>
        <p:sp>
          <p:nvSpPr>
            <p:cNvPr id="13353" name="Text Box 52"/>
            <p:cNvSpPr txBox="1">
              <a:spLocks noChangeArrowheads="1"/>
            </p:cNvSpPr>
            <p:nvPr/>
          </p:nvSpPr>
          <p:spPr bwMode="auto">
            <a:xfrm>
              <a:off x="1535" y="3750"/>
              <a:ext cx="1184"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600">
                  <a:solidFill>
                    <a:srgbClr val="CC0000"/>
                  </a:solidFill>
                  <a:latin typeface="Tahoma" charset="0"/>
                </a:rPr>
                <a:t>OpenFlow-enabled</a:t>
              </a:r>
            </a:p>
            <a:p>
              <a:pPr algn="ctr" eaLnBrk="1" hangingPunct="1"/>
              <a:r>
                <a:rPr lang="en-US" altLang="zh-TW" sz="1600">
                  <a:solidFill>
                    <a:srgbClr val="CC0000"/>
                  </a:solidFill>
                  <a:latin typeface="Tahoma" charset="0"/>
                </a:rPr>
                <a:t>Commercial Switch</a:t>
              </a:r>
            </a:p>
          </p:txBody>
        </p:sp>
        <p:sp>
          <p:nvSpPr>
            <p:cNvPr id="13354" name="Rectangle 53"/>
            <p:cNvSpPr>
              <a:spLocks noChangeArrowheads="1"/>
            </p:cNvSpPr>
            <p:nvPr/>
          </p:nvSpPr>
          <p:spPr bwMode="auto">
            <a:xfrm>
              <a:off x="2325" y="4292"/>
              <a:ext cx="358" cy="64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sp>
          <p:nvSpPr>
            <p:cNvPr id="647222" name="Rectangle 54"/>
            <p:cNvSpPr>
              <a:spLocks noChangeArrowheads="1"/>
            </p:cNvSpPr>
            <p:nvPr/>
          </p:nvSpPr>
          <p:spPr bwMode="auto">
            <a:xfrm>
              <a:off x="2353" y="4655"/>
              <a:ext cx="299" cy="242"/>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lgn="ctr">
                <a:defRPr/>
              </a:pPr>
              <a:r>
                <a:rPr lang="en-US" sz="1000"/>
                <a:t>Flow</a:t>
              </a:r>
            </a:p>
            <a:p>
              <a:pPr algn="ctr">
                <a:defRPr/>
              </a:pPr>
              <a:r>
                <a:rPr lang="en-US" sz="1000"/>
                <a:t>Table</a:t>
              </a:r>
            </a:p>
          </p:txBody>
        </p:sp>
        <p:sp>
          <p:nvSpPr>
            <p:cNvPr id="647223" name="Rectangle 55"/>
            <p:cNvSpPr>
              <a:spLocks noChangeArrowheads="1"/>
            </p:cNvSpPr>
            <p:nvPr/>
          </p:nvSpPr>
          <p:spPr bwMode="auto">
            <a:xfrm>
              <a:off x="2353" y="4333"/>
              <a:ext cx="302" cy="242"/>
            </a:xfrm>
            <a:prstGeom prst="rect">
              <a:avLst/>
            </a:prstGeom>
            <a:solidFill>
              <a:srgbClr val="DDDDDD"/>
            </a:solidFill>
            <a:ln w="9525">
              <a:noFill/>
              <a:miter lim="800000"/>
              <a:headEnd/>
              <a:tailEnd/>
            </a:ln>
            <a:effectLst>
              <a:outerShdw dist="35921" dir="2700000" algn="ctr" rotWithShape="0">
                <a:schemeClr val="bg2"/>
              </a:outerShdw>
            </a:effectLst>
          </p:spPr>
          <p:txBody>
            <a:bodyPr wrap="none" anchor="ctr"/>
            <a:lstStyle/>
            <a:p>
              <a:pPr algn="ctr">
                <a:defRPr/>
              </a:pPr>
              <a:r>
                <a:rPr lang="en-US" sz="1000"/>
                <a:t>Secure</a:t>
              </a:r>
            </a:p>
            <a:p>
              <a:pPr algn="ctr">
                <a:defRPr/>
              </a:pPr>
              <a:r>
                <a:rPr lang="en-US" sz="900"/>
                <a:t>Channel</a:t>
              </a:r>
            </a:p>
          </p:txBody>
        </p:sp>
        <p:sp>
          <p:nvSpPr>
            <p:cNvPr id="13357" name="Rectangle 56"/>
            <p:cNvSpPr>
              <a:spLocks noChangeArrowheads="1"/>
            </p:cNvSpPr>
            <p:nvPr/>
          </p:nvSpPr>
          <p:spPr bwMode="auto">
            <a:xfrm>
              <a:off x="1581" y="4218"/>
              <a:ext cx="606" cy="720"/>
            </a:xfrm>
            <a:prstGeom prst="rect">
              <a:avLst/>
            </a:prstGeom>
            <a:solidFill>
              <a:schemeClr val="accent1"/>
            </a:solidFill>
            <a:ln w="9525">
              <a:solidFill>
                <a:schemeClr val="bg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sp>
          <p:nvSpPr>
            <p:cNvPr id="13358" name="Line 57"/>
            <p:cNvSpPr>
              <a:spLocks noChangeShapeType="1"/>
            </p:cNvSpPr>
            <p:nvPr/>
          </p:nvSpPr>
          <p:spPr bwMode="auto">
            <a:xfrm>
              <a:off x="1581" y="4618"/>
              <a:ext cx="1101" cy="0"/>
            </a:xfrm>
            <a:prstGeom prst="line">
              <a:avLst/>
            </a:prstGeom>
            <a:noFill/>
            <a:ln w="19050">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3359" name="Text Box 58"/>
            <p:cNvSpPr txBox="1">
              <a:spLocks noChangeArrowheads="1"/>
            </p:cNvSpPr>
            <p:nvPr/>
          </p:nvSpPr>
          <p:spPr bwMode="auto">
            <a:xfrm>
              <a:off x="1601" y="4291"/>
              <a:ext cx="557"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pPr>
              <a:r>
                <a:rPr lang="en-US" altLang="zh-TW" sz="1400"/>
                <a:t>Normal</a:t>
              </a:r>
            </a:p>
            <a:p>
              <a:pPr algn="ctr" eaLnBrk="1" hangingPunct="1">
                <a:lnSpc>
                  <a:spcPct val="80000"/>
                </a:lnSpc>
              </a:pPr>
              <a:r>
                <a:rPr lang="en-US" altLang="zh-TW" sz="1400"/>
                <a:t>Software</a:t>
              </a:r>
            </a:p>
          </p:txBody>
        </p:sp>
        <p:sp>
          <p:nvSpPr>
            <p:cNvPr id="13360" name="Text Box 59"/>
            <p:cNvSpPr txBox="1">
              <a:spLocks noChangeArrowheads="1"/>
            </p:cNvSpPr>
            <p:nvPr/>
          </p:nvSpPr>
          <p:spPr bwMode="auto">
            <a:xfrm>
              <a:off x="1593" y="4618"/>
              <a:ext cx="569"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zh-TW" sz="1400"/>
                <a:t>Normal</a:t>
              </a:r>
            </a:p>
            <a:p>
              <a:pPr algn="ctr" eaLnBrk="1" hangingPunct="1"/>
              <a:r>
                <a:rPr lang="en-US" altLang="zh-TW" sz="1400"/>
                <a:t>Datapath</a:t>
              </a:r>
            </a:p>
          </p:txBody>
        </p:sp>
      </p:grpSp>
      <p:pic>
        <p:nvPicPr>
          <p:cNvPr id="13347" name="Picture 60" descr="MCj042478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8525" y="519113"/>
            <a:ext cx="6524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8" name="AutoShape 61"/>
          <p:cNvSpPr>
            <a:spLocks noChangeArrowheads="1"/>
          </p:cNvSpPr>
          <p:nvPr/>
        </p:nvSpPr>
        <p:spPr bwMode="auto">
          <a:xfrm rot="1375045">
            <a:off x="4481513" y="588963"/>
            <a:ext cx="304800" cy="838200"/>
          </a:xfrm>
          <a:prstGeom prst="lightningBol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pic>
        <p:nvPicPr>
          <p:cNvPr id="13349" name="Picture 62" descr="MCj042478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6888" y="157163"/>
            <a:ext cx="6524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50" name="AutoShape 63"/>
          <p:cNvSpPr>
            <a:spLocks noChangeArrowheads="1"/>
          </p:cNvSpPr>
          <p:nvPr/>
        </p:nvSpPr>
        <p:spPr bwMode="auto">
          <a:xfrm rot="3620780">
            <a:off x="5049838" y="741363"/>
            <a:ext cx="304800" cy="838200"/>
          </a:xfrm>
          <a:prstGeom prst="lightningBol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zh-TW" altLang="zh-TW"/>
          </a:p>
        </p:txBody>
      </p:sp>
      <p:pic>
        <p:nvPicPr>
          <p:cNvPr id="13351" name="Picture 64" descr="MCj042478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0650" y="452438"/>
            <a:ext cx="6524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89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SDN Works: </a:t>
            </a:r>
            <a:r>
              <a:rPr lang="en-US" dirty="0" err="1"/>
              <a:t>OpenFlow</a:t>
            </a:r>
            <a:endParaRPr lang="en-US" dirty="0"/>
          </a:p>
        </p:txBody>
      </p:sp>
      <p:grpSp>
        <p:nvGrpSpPr>
          <p:cNvPr id="9" name="Group 8"/>
          <p:cNvGrpSpPr/>
          <p:nvPr/>
        </p:nvGrpSpPr>
        <p:grpSpPr>
          <a:xfrm>
            <a:off x="2705131" y="1869499"/>
            <a:ext cx="2207778" cy="263218"/>
            <a:chOff x="5053993" y="3449312"/>
            <a:chExt cx="3477204" cy="578240"/>
          </a:xfrm>
        </p:grpSpPr>
        <p:sp>
          <p:nvSpPr>
            <p:cNvPr id="32" name="Rectangle 31"/>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3" name="Rectangle 32"/>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0" name="Group 9"/>
          <p:cNvGrpSpPr/>
          <p:nvPr/>
        </p:nvGrpSpPr>
        <p:grpSpPr>
          <a:xfrm>
            <a:off x="2705131" y="1399661"/>
            <a:ext cx="2207777" cy="370292"/>
            <a:chOff x="5053993" y="2460936"/>
            <a:chExt cx="3477204" cy="795510"/>
          </a:xfrm>
        </p:grpSpPr>
        <p:sp>
          <p:nvSpPr>
            <p:cNvPr id="27" name="Rectangle 26"/>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28" name="Group 27"/>
            <p:cNvGrpSpPr/>
            <p:nvPr/>
          </p:nvGrpSpPr>
          <p:grpSpPr>
            <a:xfrm>
              <a:off x="5141811" y="2496380"/>
              <a:ext cx="3146947" cy="664470"/>
              <a:chOff x="2970160" y="1695266"/>
              <a:chExt cx="3306446" cy="664470"/>
            </a:xfrm>
          </p:grpSpPr>
          <p:sp>
            <p:nvSpPr>
              <p:cNvPr id="29" name="Rectangle 28"/>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30" name="Rectangle 29"/>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31" name="Rectangle 30"/>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sp>
        <p:nvSpPr>
          <p:cNvPr id="11" name="TextBox 10"/>
          <p:cNvSpPr txBox="1"/>
          <p:nvPr/>
        </p:nvSpPr>
        <p:spPr>
          <a:xfrm>
            <a:off x="6357900" y="2500892"/>
            <a:ext cx="1270796" cy="430887"/>
          </a:xfrm>
          <a:prstGeom prst="rect">
            <a:avLst/>
          </a:prstGeom>
          <a:noFill/>
        </p:spPr>
        <p:txBody>
          <a:bodyPr wrap="square" rtlCol="0">
            <a:spAutoFit/>
          </a:bodyPr>
          <a:lstStyle/>
          <a:p>
            <a:pPr algn="ctr"/>
            <a:r>
              <a:rPr lang="en-US" sz="1100" dirty="0">
                <a:solidFill>
                  <a:srgbClr val="FF0000"/>
                </a:solidFill>
              </a:rPr>
              <a:t>Southbound</a:t>
            </a:r>
          </a:p>
          <a:p>
            <a:pPr algn="ctr"/>
            <a:r>
              <a:rPr lang="en-US" sz="1100" dirty="0">
                <a:solidFill>
                  <a:srgbClr val="FF0000"/>
                </a:solidFill>
              </a:rPr>
              <a:t>API</a:t>
            </a:r>
          </a:p>
        </p:txBody>
      </p:sp>
      <p:cxnSp>
        <p:nvCxnSpPr>
          <p:cNvPr id="12" name="Straight Arrow Connector 11"/>
          <p:cNvCxnSpPr>
            <a:stCxn id="32" idx="2"/>
            <a:endCxn id="50" idx="0"/>
          </p:cNvCxnSpPr>
          <p:nvPr/>
        </p:nvCxnSpPr>
        <p:spPr>
          <a:xfrm>
            <a:off x="3809020" y="2132717"/>
            <a:ext cx="779349" cy="1323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24" idx="0"/>
          </p:cNvCxnSpPr>
          <p:nvPr/>
        </p:nvCxnSpPr>
        <p:spPr>
          <a:xfrm flipH="1">
            <a:off x="2667154" y="2132717"/>
            <a:ext cx="1062825" cy="1323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1887805" y="3455917"/>
            <a:ext cx="1558697" cy="1363521"/>
            <a:chOff x="1386383" y="3747014"/>
            <a:chExt cx="1558697" cy="1363521"/>
          </a:xfrm>
        </p:grpSpPr>
        <p:sp>
          <p:nvSpPr>
            <p:cNvPr id="24" name="Rectangle 23"/>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9" name="Rounded Rectangle 38"/>
            <p:cNvSpPr/>
            <p:nvPr/>
          </p:nvSpPr>
          <p:spPr>
            <a:xfrm>
              <a:off x="1474032" y="3982727"/>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sp>
          <p:nvSpPr>
            <p:cNvPr id="25" name="Rounded Rectangle 24"/>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34" name="Rectangle 33"/>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5" name="Rectangle 34"/>
            <p:cNvSpPr/>
            <p:nvPr/>
          </p:nvSpPr>
          <p:spPr>
            <a:xfrm>
              <a:off x="1590669" y="4306631"/>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6" name="Rectangle 35"/>
            <p:cNvSpPr/>
            <p:nvPr/>
          </p:nvSpPr>
          <p:spPr>
            <a:xfrm>
              <a:off x="1590669" y="4503838"/>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7" name="Rectangle 36"/>
            <p:cNvSpPr/>
            <p:nvPr/>
          </p:nvSpPr>
          <p:spPr>
            <a:xfrm>
              <a:off x="1590670" y="47010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49" name="Group 48"/>
          <p:cNvGrpSpPr/>
          <p:nvPr/>
        </p:nvGrpSpPr>
        <p:grpSpPr>
          <a:xfrm>
            <a:off x="3809020" y="3455917"/>
            <a:ext cx="1558697" cy="1363521"/>
            <a:chOff x="1386383" y="3747014"/>
            <a:chExt cx="1558697" cy="1363521"/>
          </a:xfrm>
        </p:grpSpPr>
        <p:sp>
          <p:nvSpPr>
            <p:cNvPr id="50" name="Rectangle 49"/>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1" name="Rounded Rectangle 50"/>
            <p:cNvSpPr/>
            <p:nvPr/>
          </p:nvSpPr>
          <p:spPr>
            <a:xfrm>
              <a:off x="1474032" y="3982727"/>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sp>
          <p:nvSpPr>
            <p:cNvPr id="52" name="Rounded Rectangle 51"/>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53" name="Rectangle 52"/>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4" name="Rectangle 53"/>
            <p:cNvSpPr/>
            <p:nvPr/>
          </p:nvSpPr>
          <p:spPr>
            <a:xfrm>
              <a:off x="1590669" y="4306631"/>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5" name="Rectangle 54"/>
            <p:cNvSpPr/>
            <p:nvPr/>
          </p:nvSpPr>
          <p:spPr>
            <a:xfrm>
              <a:off x="1590669" y="4503838"/>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56" name="Rectangle 55"/>
            <p:cNvSpPr/>
            <p:nvPr/>
          </p:nvSpPr>
          <p:spPr>
            <a:xfrm>
              <a:off x="1590670" y="47010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61" name="Group 48"/>
          <p:cNvGrpSpPr>
            <a:grpSpLocks/>
          </p:cNvGrpSpPr>
          <p:nvPr/>
        </p:nvGrpSpPr>
        <p:grpSpPr bwMode="auto">
          <a:xfrm>
            <a:off x="108158" y="4379624"/>
            <a:ext cx="911225" cy="909638"/>
            <a:chOff x="0" y="0"/>
            <a:chExt cx="816" cy="816"/>
          </a:xfrm>
        </p:grpSpPr>
        <p:pic>
          <p:nvPicPr>
            <p:cNvPr id="62"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63" name="Group 50"/>
          <p:cNvGrpSpPr>
            <a:grpSpLocks/>
          </p:cNvGrpSpPr>
          <p:nvPr/>
        </p:nvGrpSpPr>
        <p:grpSpPr bwMode="auto">
          <a:xfrm>
            <a:off x="976580" y="5289262"/>
            <a:ext cx="911225" cy="911225"/>
            <a:chOff x="0" y="0"/>
            <a:chExt cx="816" cy="816"/>
          </a:xfrm>
        </p:grpSpPr>
        <p:pic>
          <p:nvPicPr>
            <p:cNvPr id="64" name="Picture 51"/>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66" name="Group 48"/>
          <p:cNvGrpSpPr>
            <a:grpSpLocks/>
          </p:cNvGrpSpPr>
          <p:nvPr/>
        </p:nvGrpSpPr>
        <p:grpSpPr bwMode="auto">
          <a:xfrm>
            <a:off x="6459428" y="4152336"/>
            <a:ext cx="911225" cy="909638"/>
            <a:chOff x="0" y="0"/>
            <a:chExt cx="816" cy="816"/>
          </a:xfrm>
        </p:grpSpPr>
        <p:pic>
          <p:nvPicPr>
            <p:cNvPr id="67"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68" name="Group 50"/>
          <p:cNvGrpSpPr>
            <a:grpSpLocks/>
          </p:cNvGrpSpPr>
          <p:nvPr/>
        </p:nvGrpSpPr>
        <p:grpSpPr bwMode="auto">
          <a:xfrm>
            <a:off x="5742756" y="5118373"/>
            <a:ext cx="911225" cy="911225"/>
            <a:chOff x="0" y="0"/>
            <a:chExt cx="816" cy="816"/>
          </a:xfrm>
        </p:grpSpPr>
        <p:pic>
          <p:nvPicPr>
            <p:cNvPr id="69" name="Picture 51"/>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sp>
        <p:nvSpPr>
          <p:cNvPr id="70" name="Right Brace 69"/>
          <p:cNvSpPr/>
          <p:nvPr/>
        </p:nvSpPr>
        <p:spPr>
          <a:xfrm>
            <a:off x="6081574" y="2212642"/>
            <a:ext cx="515473" cy="114420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4037486" y="2631697"/>
            <a:ext cx="1270796" cy="261610"/>
          </a:xfrm>
          <a:prstGeom prst="rect">
            <a:avLst/>
          </a:prstGeom>
          <a:noFill/>
        </p:spPr>
        <p:txBody>
          <a:bodyPr wrap="square" rtlCol="0">
            <a:spAutoFit/>
          </a:bodyPr>
          <a:lstStyle/>
          <a:p>
            <a:pPr algn="ctr"/>
            <a:r>
              <a:rPr lang="en-US" sz="1100" dirty="0" err="1"/>
              <a:t>OpenFlow</a:t>
            </a:r>
            <a:endParaRPr lang="en-US" sz="1100" dirty="0"/>
          </a:p>
        </p:txBody>
      </p:sp>
      <p:sp>
        <p:nvSpPr>
          <p:cNvPr id="42" name="TextBox 41"/>
          <p:cNvSpPr txBox="1"/>
          <p:nvPr/>
        </p:nvSpPr>
        <p:spPr>
          <a:xfrm>
            <a:off x="2234385" y="2523140"/>
            <a:ext cx="1270796" cy="261610"/>
          </a:xfrm>
          <a:prstGeom prst="rect">
            <a:avLst/>
          </a:prstGeom>
          <a:noFill/>
        </p:spPr>
        <p:txBody>
          <a:bodyPr wrap="square" rtlCol="0">
            <a:spAutoFit/>
          </a:bodyPr>
          <a:lstStyle/>
          <a:p>
            <a:pPr algn="ctr"/>
            <a:r>
              <a:rPr lang="en-US" sz="1100" dirty="0" err="1"/>
              <a:t>OpenFlow</a:t>
            </a:r>
            <a:endParaRPr lang="en-US" sz="1100" dirty="0"/>
          </a:p>
        </p:txBody>
      </p:sp>
      <p:pic>
        <p:nvPicPr>
          <p:cNvPr id="43" name="Picture 29" descr="screenshot 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5593" y="4298066"/>
            <a:ext cx="664884" cy="618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29" descr="screenshot 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841" y="4254932"/>
            <a:ext cx="664884" cy="618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2098836" y="3813147"/>
            <a:ext cx="1189552" cy="197207"/>
            <a:chOff x="938213" y="1839913"/>
            <a:chExt cx="7238001" cy="687387"/>
          </a:xfrm>
        </p:grpSpPr>
        <p:sp>
          <p:nvSpPr>
            <p:cNvPr id="45"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6"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7"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8"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57"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nvGrpSpPr>
          <p:cNvPr id="58" name="Group 57"/>
          <p:cNvGrpSpPr/>
          <p:nvPr/>
        </p:nvGrpSpPr>
        <p:grpSpPr>
          <a:xfrm>
            <a:off x="2100259" y="4009952"/>
            <a:ext cx="1189552" cy="197207"/>
            <a:chOff x="938213" y="1839913"/>
            <a:chExt cx="7238001" cy="687387"/>
          </a:xfrm>
        </p:grpSpPr>
        <p:sp>
          <p:nvSpPr>
            <p:cNvPr id="59"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60"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65"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1"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72"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nvGrpSpPr>
          <p:cNvPr id="73" name="Group 72"/>
          <p:cNvGrpSpPr/>
          <p:nvPr/>
        </p:nvGrpSpPr>
        <p:grpSpPr>
          <a:xfrm>
            <a:off x="4011883" y="3818729"/>
            <a:ext cx="1189552" cy="197207"/>
            <a:chOff x="938213" y="1839913"/>
            <a:chExt cx="7238001" cy="687387"/>
          </a:xfrm>
        </p:grpSpPr>
        <p:sp>
          <p:nvSpPr>
            <p:cNvPr id="74"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5"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6"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7"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78"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nvGrpSpPr>
          <p:cNvPr id="79" name="Group 78"/>
          <p:cNvGrpSpPr/>
          <p:nvPr/>
        </p:nvGrpSpPr>
        <p:grpSpPr>
          <a:xfrm>
            <a:off x="4013306" y="4015534"/>
            <a:ext cx="1189552" cy="197207"/>
            <a:chOff x="938213" y="1839913"/>
            <a:chExt cx="7238001" cy="687387"/>
          </a:xfrm>
        </p:grpSpPr>
        <p:sp>
          <p:nvSpPr>
            <p:cNvPr id="80"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81"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82"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83"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84"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spTree>
    <p:extLst>
      <p:ext uri="{BB962C8B-B14F-4D97-AF65-F5344CB8AC3E}">
        <p14:creationId xmlns:p14="http://schemas.microsoft.com/office/powerpoint/2010/main" val="1561641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About this Course</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a:t>Textbook: </a:t>
            </a:r>
            <a:r>
              <a:rPr lang="en-US" altLang="zh-TW" dirty="0"/>
              <a:t> no textbook</a:t>
            </a:r>
            <a:r>
              <a:rPr kumimoji="1" lang="en-US" altLang="zh-TW" dirty="0"/>
              <a:t> </a:t>
            </a:r>
          </a:p>
          <a:p>
            <a:r>
              <a:rPr kumimoji="1" lang="en-US" altLang="zh-TW" dirty="0"/>
              <a:t>Website: </a:t>
            </a:r>
            <a:r>
              <a:rPr kumimoji="1" lang="en-US" altLang="zh-TW" dirty="0">
                <a:hlinkClick r:id="rId2"/>
              </a:rPr>
              <a:t>http://moodle.ntust.edu.tw</a:t>
            </a:r>
            <a:endParaRPr kumimoji="1" lang="en-US" altLang="zh-TW" dirty="0"/>
          </a:p>
          <a:p>
            <a:r>
              <a:rPr kumimoji="1" lang="en-US" altLang="zh-TW" dirty="0"/>
              <a:t>Project proposal (20%)</a:t>
            </a:r>
          </a:p>
          <a:p>
            <a:r>
              <a:rPr kumimoji="1" lang="en-US" altLang="zh-TW" dirty="0"/>
              <a:t>Labs (20%)</a:t>
            </a:r>
          </a:p>
          <a:p>
            <a:r>
              <a:rPr kumimoji="1" lang="en-US" altLang="zh-TW" dirty="0"/>
              <a:t>Final presentation (30%)</a:t>
            </a:r>
          </a:p>
          <a:p>
            <a:r>
              <a:rPr kumimoji="1" lang="en-US" altLang="zh-TW" dirty="0"/>
              <a:t>Final report (30%)</a:t>
            </a:r>
          </a:p>
        </p:txBody>
      </p:sp>
    </p:spTree>
    <p:extLst>
      <p:ext uri="{BB962C8B-B14F-4D97-AF65-F5344CB8AC3E}">
        <p14:creationId xmlns:p14="http://schemas.microsoft.com/office/powerpoint/2010/main" val="886711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835025"/>
            <a:ext cx="7670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itle 1"/>
          <p:cNvSpPr>
            <a:spLocks noGrp="1"/>
          </p:cNvSpPr>
          <p:nvPr>
            <p:ph type="title"/>
          </p:nvPr>
        </p:nvSpPr>
        <p:spPr>
          <a:xfrm>
            <a:off x="452438" y="0"/>
            <a:ext cx="8435975" cy="1143000"/>
          </a:xfrm>
        </p:spPr>
        <p:txBody>
          <a:bodyPr/>
          <a:lstStyle/>
          <a:p>
            <a:r>
              <a:rPr lang="en-US" altLang="zh-TW">
                <a:latin typeface="Calibri" panose="020F0502020204030204" pitchFamily="34" charset="0"/>
                <a:ea typeface="ＭＳ Ｐゴシック" panose="020B0600070205080204" pitchFamily="34" charset="-128"/>
              </a:rPr>
              <a:t>OpenFlow data plane abstraction</a:t>
            </a:r>
          </a:p>
        </p:txBody>
      </p:sp>
      <p:sp>
        <p:nvSpPr>
          <p:cNvPr id="108548" name="Content Placeholder 2"/>
          <p:cNvSpPr>
            <a:spLocks noGrp="1"/>
          </p:cNvSpPr>
          <p:nvPr>
            <p:ph idx="1"/>
          </p:nvPr>
        </p:nvSpPr>
        <p:spPr>
          <a:xfrm>
            <a:off x="431800" y="1243013"/>
            <a:ext cx="8458200" cy="5334000"/>
          </a:xfrm>
        </p:spPr>
        <p:txBody>
          <a:bodyPr/>
          <a:lstStyle/>
          <a:p>
            <a:r>
              <a:rPr lang="en-US" altLang="zh-TW" i="1"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flow</a:t>
            </a:r>
            <a:r>
              <a:rPr lang="en-US" altLang="zh-TW"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 defined by </a:t>
            </a:r>
            <a:r>
              <a:rPr lang="en-US" altLang="zh-TW" dirty="0">
                <a:solidFill>
                  <a:srgbClr val="FF0000"/>
                </a:solidFill>
                <a:latin typeface="Calibri" panose="020F0502020204030204" pitchFamily="34" charset="0"/>
                <a:ea typeface="ＭＳ Ｐゴシック" panose="020B0600070205080204" pitchFamily="34" charset="-128"/>
                <a:cs typeface="ＭＳ Ｐゴシック" panose="020B0600070205080204" pitchFamily="34" charset="-128"/>
              </a:rPr>
              <a:t>header fields</a:t>
            </a:r>
          </a:p>
          <a:p>
            <a:r>
              <a:rPr lang="en-US" altLang="zh-TW"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generalized forwarding: simple packet-handling rules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Pattern</a:t>
            </a:r>
            <a:r>
              <a:rPr lang="en-US" altLang="zh-TW" i="1" dirty="0">
                <a:solidFill>
                  <a:srgbClr val="000090"/>
                </a:solidFill>
                <a:latin typeface="Calibri" panose="020F0502020204030204" pitchFamily="34" charset="0"/>
                <a:ea typeface="ＭＳ Ｐゴシック" panose="020B0600070205080204" pitchFamily="34" charset="-128"/>
                <a:cs typeface="Gill Sans MT" panose="020B0502020104020203" pitchFamily="34" charset="0"/>
              </a:rPr>
              <a:t>: </a:t>
            </a:r>
            <a:r>
              <a:rPr lang="en-US" altLang="zh-TW" dirty="0">
                <a:solidFill>
                  <a:srgbClr val="000090"/>
                </a:solidFill>
                <a:latin typeface="Calibri" panose="020F0502020204030204" pitchFamily="34" charset="0"/>
                <a:ea typeface="ＭＳ Ｐゴシック" panose="020B0600070205080204" pitchFamily="34" charset="-128"/>
                <a:cs typeface="Gill Sans MT" panose="020B0502020104020203" pitchFamily="34" charset="0"/>
              </a:rPr>
              <a:t>match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values in packet header fields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Actions: for matched packet: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drop, forward, modify, matched packet or send matched packet to controller </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Priority</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 disambiguate overlapping patterns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Counters: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#bytes and #packets</a:t>
            </a:r>
          </a:p>
        </p:txBody>
      </p:sp>
      <p:cxnSp>
        <p:nvCxnSpPr>
          <p:cNvPr id="108549" name="Straight Connector 20"/>
          <p:cNvCxnSpPr>
            <a:cxnSpLocks noChangeShapeType="1"/>
          </p:cNvCxnSpPr>
          <p:nvPr/>
        </p:nvCxnSpPr>
        <p:spPr bwMode="auto">
          <a:xfrm>
            <a:off x="2393950" y="463550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550" name="Straight Connector 22"/>
          <p:cNvCxnSpPr>
            <a:cxnSpLocks noChangeShapeType="1"/>
          </p:cNvCxnSpPr>
          <p:nvPr/>
        </p:nvCxnSpPr>
        <p:spPr bwMode="auto">
          <a:xfrm>
            <a:off x="4984750" y="463550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108551" name="Group 7"/>
          <p:cNvGrpSpPr>
            <a:grpSpLocks/>
          </p:cNvGrpSpPr>
          <p:nvPr/>
        </p:nvGrpSpPr>
        <p:grpSpPr bwMode="auto">
          <a:xfrm>
            <a:off x="3427413" y="4233863"/>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1" name="Freeform 18"/>
            <p:cNvSpPr>
              <a:spLocks/>
            </p:cNvSpPr>
            <p:nvPr/>
          </p:nvSpPr>
          <p:spPr bwMode="auto">
            <a:xfrm>
              <a:off x="2103238" y="1633134"/>
              <a:ext cx="661197" cy="111267"/>
            </a:xfrm>
            <a:custGeom>
              <a:avLst/>
              <a:gdLst>
                <a:gd name="T0" fmla="*/ 0 w 3723451"/>
                <a:gd name="T1" fmla="*/ 1 h 932950"/>
                <a:gd name="T2" fmla="*/ 21 w 3723451"/>
                <a:gd name="T3" fmla="*/ 0 h 932950"/>
                <a:gd name="T4" fmla="*/ 58 w 3723451"/>
                <a:gd name="T5" fmla="*/ 2 h 932950"/>
                <a:gd name="T6" fmla="*/ 94 w 3723451"/>
                <a:gd name="T7" fmla="*/ 0 h 932950"/>
                <a:gd name="T8" fmla="*/ 117 w 3723451"/>
                <a:gd name="T9" fmla="*/ 1 h 932950"/>
                <a:gd name="T10" fmla="*/ 100 w 3723451"/>
                <a:gd name="T11" fmla="*/ 1 h 932950"/>
                <a:gd name="T12" fmla="*/ 94 w 3723451"/>
                <a:gd name="T13" fmla="*/ 1 h 932950"/>
                <a:gd name="T14" fmla="*/ 59 w 3723451"/>
                <a:gd name="T15" fmla="*/ 3 h 932950"/>
                <a:gd name="T16" fmla="*/ 22 w 3723451"/>
                <a:gd name="T17" fmla="*/ 1 h 932950"/>
                <a:gd name="T18" fmla="*/ 16 w 3723451"/>
                <a:gd name="T19" fmla="*/ 1 h 932950"/>
                <a:gd name="T20" fmla="*/ 0 w 3723451"/>
                <a:gd name="T21" fmla="*/ 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sp>
          <p:nvSpPr>
            <p:cNvPr id="108562" name="Freeform 19"/>
            <p:cNvSpPr>
              <a:spLocks/>
            </p:cNvSpPr>
            <p:nvPr/>
          </p:nvSpPr>
          <p:spPr bwMode="auto">
            <a:xfrm>
              <a:off x="2538978" y="1727590"/>
              <a:ext cx="241716" cy="96858"/>
            </a:xfrm>
            <a:custGeom>
              <a:avLst/>
              <a:gdLst>
                <a:gd name="T0" fmla="*/ 0 w 1366596"/>
                <a:gd name="T1" fmla="*/ 0 h 809868"/>
                <a:gd name="T2" fmla="*/ 42 w 1366596"/>
                <a:gd name="T3" fmla="*/ 2 h 809868"/>
                <a:gd name="T4" fmla="*/ 27 w 1366596"/>
                <a:gd name="T5" fmla="*/ 2 h 809868"/>
                <a:gd name="T6" fmla="*/ 0 w 1366596"/>
                <a:gd name="T7" fmla="*/ 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sp>
          <p:nvSpPr>
            <p:cNvPr id="108563" name="Freeform 21"/>
            <p:cNvSpPr>
              <a:spLocks/>
            </p:cNvSpPr>
            <p:nvPr/>
          </p:nvSpPr>
          <p:spPr bwMode="auto">
            <a:xfrm>
              <a:off x="2090231" y="1729992"/>
              <a:ext cx="238465" cy="96858"/>
            </a:xfrm>
            <a:custGeom>
              <a:avLst/>
              <a:gdLst>
                <a:gd name="T0" fmla="*/ 41 w 1348191"/>
                <a:gd name="T1" fmla="*/ 0 h 791462"/>
                <a:gd name="T2" fmla="*/ 41 w 1348191"/>
                <a:gd name="T3" fmla="*/ 1 h 791462"/>
                <a:gd name="T4" fmla="*/ 15 w 1348191"/>
                <a:gd name="T5" fmla="*/ 3 h 791462"/>
                <a:gd name="T6" fmla="*/ 0 w 1348191"/>
                <a:gd name="T7" fmla="*/ 2 h 791462"/>
                <a:gd name="T8" fmla="*/ 4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cxnSp>
          <p:nvCxnSpPr>
            <p:cNvPr id="108564"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565"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08552" name="Straight Connector 25"/>
          <p:cNvCxnSpPr>
            <a:cxnSpLocks noChangeShapeType="1"/>
          </p:cNvCxnSpPr>
          <p:nvPr/>
        </p:nvCxnSpPr>
        <p:spPr bwMode="auto">
          <a:xfrm>
            <a:off x="4883150" y="4935538"/>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553" name="Straight Connector 26"/>
          <p:cNvCxnSpPr>
            <a:cxnSpLocks noChangeShapeType="1"/>
          </p:cNvCxnSpPr>
          <p:nvPr/>
        </p:nvCxnSpPr>
        <p:spPr bwMode="auto">
          <a:xfrm flipV="1">
            <a:off x="4992688" y="4106863"/>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8554" name="TextBox 8"/>
          <p:cNvSpPr txBox="1">
            <a:spLocks noChangeArrowheads="1"/>
          </p:cNvSpPr>
          <p:nvPr/>
        </p:nvSpPr>
        <p:spPr bwMode="auto">
          <a:xfrm>
            <a:off x="952500" y="5691188"/>
            <a:ext cx="7810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2400" i="1" dirty="0">
                <a:latin typeface="Arial" panose="020B0604020202020204" pitchFamily="34" charset="0"/>
              </a:rPr>
              <a:t>Flow table in a router (computed and distributed by controller) define router</a:t>
            </a:r>
            <a:r>
              <a:rPr lang="en-US" altLang="en-US" sz="2400" i="1" dirty="0">
                <a:latin typeface="Arial" panose="020B0604020202020204" pitchFamily="34" charset="0"/>
              </a:rPr>
              <a:t>’</a:t>
            </a:r>
            <a:r>
              <a:rPr lang="en-US" altLang="zh-TW" sz="2400" i="1" dirty="0">
                <a:latin typeface="Arial" panose="020B0604020202020204" pitchFamily="34" charset="0"/>
              </a:rPr>
              <a:t>s </a:t>
            </a:r>
            <a:r>
              <a:rPr lang="en-US" altLang="zh-TW" sz="2400" i="1" dirty="0" err="1">
                <a:latin typeface="Arial" panose="020B0604020202020204" pitchFamily="34" charset="0"/>
              </a:rPr>
              <a:t>match+action</a:t>
            </a:r>
            <a:r>
              <a:rPr lang="en-US" altLang="zh-TW" sz="2400" i="1" dirty="0">
                <a:latin typeface="Arial" panose="020B0604020202020204" pitchFamily="34" charset="0"/>
              </a:rPr>
              <a:t> rules</a:t>
            </a:r>
          </a:p>
        </p:txBody>
      </p:sp>
      <p:sp>
        <p:nvSpPr>
          <p:cNvPr id="108555" name="Slide Number Placeholder 5"/>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200">
                <a:latin typeface="Tahoma" panose="020B0604030504040204" pitchFamily="34" charset="0"/>
              </a:rPr>
              <a:t>4-</a:t>
            </a:r>
            <a:fld id="{9C720C36-1DBB-4E50-9D69-0EE0E989EC02}" type="slidenum">
              <a:rPr lang="en-US" altLang="zh-TW" sz="1200" smtClean="0">
                <a:latin typeface="Tahoma" panose="020B0604030504040204" pitchFamily="34" charset="0"/>
              </a:rPr>
              <a:pPr>
                <a:lnSpc>
                  <a:spcPct val="100000"/>
                </a:lnSpc>
                <a:spcBef>
                  <a:spcPct val="0"/>
                </a:spcBef>
                <a:buClrTx/>
                <a:buSzTx/>
                <a:buFontTx/>
                <a:buNone/>
              </a:pPr>
              <a:t>30</a:t>
            </a:fld>
            <a:endParaRPr lang="en-US" altLang="zh-TW" sz="1200">
              <a:latin typeface="Tahoma" panose="020B0604030504040204" pitchFamily="34" charset="0"/>
            </a:endParaRPr>
          </a:p>
        </p:txBody>
      </p:sp>
      <p:sp>
        <p:nvSpPr>
          <p:cNvPr id="108556" name="Footer Placeholder 2"/>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12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4130445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835025"/>
            <a:ext cx="7670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p:cNvSpPr>
            <a:spLocks noGrp="1"/>
          </p:cNvSpPr>
          <p:nvPr>
            <p:ph type="title"/>
          </p:nvPr>
        </p:nvSpPr>
        <p:spPr>
          <a:xfrm>
            <a:off x="452438" y="0"/>
            <a:ext cx="8435975" cy="1143000"/>
          </a:xfrm>
        </p:spPr>
        <p:txBody>
          <a:bodyPr/>
          <a:lstStyle/>
          <a:p>
            <a:r>
              <a:rPr lang="en-US" altLang="zh-TW">
                <a:latin typeface="Calibri" panose="020F0502020204030204" pitchFamily="34" charset="0"/>
                <a:ea typeface="ＭＳ Ｐゴシック" panose="020B0600070205080204" pitchFamily="34" charset="-128"/>
              </a:rPr>
              <a:t>OpenFlow data plane abstraction</a:t>
            </a:r>
          </a:p>
        </p:txBody>
      </p:sp>
      <p:sp>
        <p:nvSpPr>
          <p:cNvPr id="109572" name="Content Placeholder 2"/>
          <p:cNvSpPr>
            <a:spLocks noGrp="1"/>
          </p:cNvSpPr>
          <p:nvPr>
            <p:ph idx="1"/>
          </p:nvPr>
        </p:nvSpPr>
        <p:spPr>
          <a:xfrm>
            <a:off x="431800" y="1243013"/>
            <a:ext cx="8458200" cy="5334000"/>
          </a:xfrm>
        </p:spPr>
        <p:txBody>
          <a:bodyPr/>
          <a:lstStyle/>
          <a:p>
            <a:r>
              <a:rPr lang="en-US" altLang="zh-TW" i="1"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flow</a:t>
            </a:r>
            <a:r>
              <a:rPr lang="en-US" altLang="zh-TW"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 defined by header fields</a:t>
            </a:r>
          </a:p>
          <a:p>
            <a:r>
              <a:rPr lang="en-US" altLang="zh-TW" dirty="0">
                <a:solidFill>
                  <a:srgbClr val="000090"/>
                </a:solidFill>
                <a:latin typeface="Calibri" panose="020F0502020204030204" pitchFamily="34" charset="0"/>
                <a:ea typeface="ＭＳ Ｐゴシック" panose="020B0600070205080204" pitchFamily="34" charset="-128"/>
                <a:cs typeface="ＭＳ Ｐゴシック" panose="020B0600070205080204" pitchFamily="34" charset="-128"/>
              </a:rPr>
              <a:t>generalized forwarding: simple packet-handling rules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Pattern</a:t>
            </a:r>
            <a:r>
              <a:rPr lang="en-US" altLang="zh-TW" i="1" dirty="0">
                <a:solidFill>
                  <a:srgbClr val="000090"/>
                </a:solidFill>
                <a:latin typeface="Calibri" panose="020F0502020204030204" pitchFamily="34" charset="0"/>
                <a:ea typeface="ＭＳ Ｐゴシック" panose="020B0600070205080204" pitchFamily="34" charset="-128"/>
                <a:cs typeface="Gill Sans MT" panose="020B0502020104020203" pitchFamily="34" charset="0"/>
              </a:rPr>
              <a:t>: </a:t>
            </a:r>
            <a:r>
              <a:rPr lang="en-US" altLang="zh-TW" dirty="0">
                <a:solidFill>
                  <a:srgbClr val="000090"/>
                </a:solidFill>
                <a:latin typeface="Calibri" panose="020F0502020204030204" pitchFamily="34" charset="0"/>
                <a:ea typeface="ＭＳ Ｐゴシック" panose="020B0600070205080204" pitchFamily="34" charset="-128"/>
                <a:cs typeface="Gill Sans MT" panose="020B0502020104020203" pitchFamily="34" charset="0"/>
              </a:rPr>
              <a:t>match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values in packet header fields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Actions: for matched packet: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drop, forward, modify, matched packet or send matched packet to controller </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Priority</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 disambiguate overlapping patterns</a:t>
            </a:r>
          </a:p>
          <a:p>
            <a:pPr lvl="1"/>
            <a:r>
              <a:rPr lang="en-US" altLang="zh-TW" i="1" dirty="0">
                <a:solidFill>
                  <a:srgbClr val="CC0000"/>
                </a:solidFill>
                <a:latin typeface="Calibri" panose="020F0502020204030204" pitchFamily="34" charset="0"/>
                <a:ea typeface="ＭＳ Ｐゴシック" panose="020B0600070205080204" pitchFamily="34" charset="-128"/>
                <a:cs typeface="Gill Sans MT" panose="020B0502020104020203" pitchFamily="34" charset="0"/>
              </a:rPr>
              <a:t>Counters: </a:t>
            </a:r>
            <a:r>
              <a:rPr lang="en-US" altLang="zh-TW" dirty="0">
                <a:latin typeface="Calibri" panose="020F0502020204030204" pitchFamily="34" charset="0"/>
                <a:ea typeface="ＭＳ Ｐゴシック" panose="020B0600070205080204" pitchFamily="34" charset="-128"/>
                <a:cs typeface="Gill Sans MT" panose="020B0502020104020203" pitchFamily="34" charset="0"/>
              </a:rPr>
              <a:t>#bytes and #packets</a:t>
            </a:r>
          </a:p>
        </p:txBody>
      </p:sp>
      <p:cxnSp>
        <p:nvCxnSpPr>
          <p:cNvPr id="109573" name="Straight Connector 20"/>
          <p:cNvCxnSpPr>
            <a:cxnSpLocks noChangeShapeType="1"/>
          </p:cNvCxnSpPr>
          <p:nvPr/>
        </p:nvCxnSpPr>
        <p:spPr bwMode="auto">
          <a:xfrm>
            <a:off x="2393950" y="463550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9574" name="Straight Connector 22"/>
          <p:cNvCxnSpPr>
            <a:cxnSpLocks noChangeShapeType="1"/>
          </p:cNvCxnSpPr>
          <p:nvPr/>
        </p:nvCxnSpPr>
        <p:spPr bwMode="auto">
          <a:xfrm>
            <a:off x="4984750" y="463550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109575" name="Group 7"/>
          <p:cNvGrpSpPr>
            <a:grpSpLocks/>
          </p:cNvGrpSpPr>
          <p:nvPr/>
        </p:nvGrpSpPr>
        <p:grpSpPr bwMode="auto">
          <a:xfrm>
            <a:off x="3427413" y="4233863"/>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schemeClr val="tx1"/>
                  </a:solidFill>
                </a:ln>
                <a:solidFill>
                  <a:schemeClr val="lt1"/>
                </a:solidFill>
                <a:latin typeface="+mn-lt"/>
                <a:ea typeface="+mn-ea"/>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584" name="Freeform 18"/>
            <p:cNvSpPr>
              <a:spLocks/>
            </p:cNvSpPr>
            <p:nvPr/>
          </p:nvSpPr>
          <p:spPr bwMode="auto">
            <a:xfrm>
              <a:off x="2103238" y="1633134"/>
              <a:ext cx="661197" cy="111267"/>
            </a:xfrm>
            <a:custGeom>
              <a:avLst/>
              <a:gdLst>
                <a:gd name="T0" fmla="*/ 0 w 3723451"/>
                <a:gd name="T1" fmla="*/ 1 h 932950"/>
                <a:gd name="T2" fmla="*/ 21 w 3723451"/>
                <a:gd name="T3" fmla="*/ 0 h 932950"/>
                <a:gd name="T4" fmla="*/ 58 w 3723451"/>
                <a:gd name="T5" fmla="*/ 2 h 932950"/>
                <a:gd name="T6" fmla="*/ 94 w 3723451"/>
                <a:gd name="T7" fmla="*/ 0 h 932950"/>
                <a:gd name="T8" fmla="*/ 117 w 3723451"/>
                <a:gd name="T9" fmla="*/ 1 h 932950"/>
                <a:gd name="T10" fmla="*/ 100 w 3723451"/>
                <a:gd name="T11" fmla="*/ 1 h 932950"/>
                <a:gd name="T12" fmla="*/ 94 w 3723451"/>
                <a:gd name="T13" fmla="*/ 1 h 932950"/>
                <a:gd name="T14" fmla="*/ 59 w 3723451"/>
                <a:gd name="T15" fmla="*/ 3 h 932950"/>
                <a:gd name="T16" fmla="*/ 22 w 3723451"/>
                <a:gd name="T17" fmla="*/ 1 h 932950"/>
                <a:gd name="T18" fmla="*/ 16 w 3723451"/>
                <a:gd name="T19" fmla="*/ 1 h 932950"/>
                <a:gd name="T20" fmla="*/ 0 w 3723451"/>
                <a:gd name="T21" fmla="*/ 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sp>
          <p:nvSpPr>
            <p:cNvPr id="109585" name="Freeform 19"/>
            <p:cNvSpPr>
              <a:spLocks/>
            </p:cNvSpPr>
            <p:nvPr/>
          </p:nvSpPr>
          <p:spPr bwMode="auto">
            <a:xfrm>
              <a:off x="2538978" y="1727590"/>
              <a:ext cx="241716" cy="96858"/>
            </a:xfrm>
            <a:custGeom>
              <a:avLst/>
              <a:gdLst>
                <a:gd name="T0" fmla="*/ 0 w 1366596"/>
                <a:gd name="T1" fmla="*/ 0 h 809868"/>
                <a:gd name="T2" fmla="*/ 42 w 1366596"/>
                <a:gd name="T3" fmla="*/ 2 h 809868"/>
                <a:gd name="T4" fmla="*/ 27 w 1366596"/>
                <a:gd name="T5" fmla="*/ 2 h 809868"/>
                <a:gd name="T6" fmla="*/ 0 w 1366596"/>
                <a:gd name="T7" fmla="*/ 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sp>
          <p:nvSpPr>
            <p:cNvPr id="109586" name="Freeform 21"/>
            <p:cNvSpPr>
              <a:spLocks/>
            </p:cNvSpPr>
            <p:nvPr/>
          </p:nvSpPr>
          <p:spPr bwMode="auto">
            <a:xfrm>
              <a:off x="2090231" y="1729992"/>
              <a:ext cx="238465" cy="96858"/>
            </a:xfrm>
            <a:custGeom>
              <a:avLst/>
              <a:gdLst>
                <a:gd name="T0" fmla="*/ 41 w 1348191"/>
                <a:gd name="T1" fmla="*/ 0 h 791462"/>
                <a:gd name="T2" fmla="*/ 41 w 1348191"/>
                <a:gd name="T3" fmla="*/ 1 h 791462"/>
                <a:gd name="T4" fmla="*/ 15 w 1348191"/>
                <a:gd name="T5" fmla="*/ 3 h 791462"/>
                <a:gd name="T6" fmla="*/ 0 w 1348191"/>
                <a:gd name="T7" fmla="*/ 2 h 791462"/>
                <a:gd name="T8" fmla="*/ 4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TW" altLang="en-US"/>
            </a:p>
          </p:txBody>
        </p:sp>
        <p:cxnSp>
          <p:nvCxnSpPr>
            <p:cNvPr id="109587"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588"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09576" name="Straight Connector 25"/>
          <p:cNvCxnSpPr>
            <a:cxnSpLocks noChangeShapeType="1"/>
          </p:cNvCxnSpPr>
          <p:nvPr/>
        </p:nvCxnSpPr>
        <p:spPr bwMode="auto">
          <a:xfrm>
            <a:off x="4883150" y="4935538"/>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9577" name="Straight Connector 26"/>
          <p:cNvCxnSpPr>
            <a:cxnSpLocks noChangeShapeType="1"/>
          </p:cNvCxnSpPr>
          <p:nvPr/>
        </p:nvCxnSpPr>
        <p:spPr bwMode="auto">
          <a:xfrm flipV="1">
            <a:off x="4992688" y="4106863"/>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09578" name="Rectangle 27"/>
          <p:cNvSpPr>
            <a:spLocks noChangeArrowheads="1"/>
          </p:cNvSpPr>
          <p:nvPr/>
        </p:nvSpPr>
        <p:spPr bwMode="auto">
          <a:xfrm>
            <a:off x="1333500" y="5468938"/>
            <a:ext cx="6553200" cy="1200150"/>
          </a:xfrm>
          <a:prstGeom prst="rect">
            <a:avLst/>
          </a:prstGeom>
          <a:gradFill rotWithShape="1">
            <a:gsLst>
              <a:gs pos="0">
                <a:srgbClr val="E0FFF4"/>
              </a:gs>
              <a:gs pos="64999">
                <a:srgbClr val="B2FFE3"/>
              </a:gs>
              <a:gs pos="100000">
                <a:srgbClr val="90FFDA"/>
              </a:gs>
            </a:gsLst>
            <a:lin ang="5400000" scaled="1"/>
          </a:gradFill>
          <a:ln w="9525">
            <a:solidFill>
              <a:srgbClr val="00CC98"/>
            </a:solidFill>
            <a:miter lim="800000"/>
            <a:headEnd/>
            <a:tailEnd/>
          </a:ln>
          <a:effectLst>
            <a:outerShdw dist="20000" dir="5400000" rotWithShape="0">
              <a:srgbClr val="808080">
                <a:alpha val="37999"/>
              </a:srgbClr>
            </a:outerShdw>
          </a:effectLst>
        </p:spPr>
        <p:txBody>
          <a:bodyPr>
            <a:spAutoFit/>
          </a:bodyPr>
          <a:lstStyle>
            <a:lvl1pPr marL="457200" indent="-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AutoNum type="arabicPeriod"/>
            </a:pPr>
            <a:r>
              <a:rPr lang="en-US" altLang="zh-TW" sz="2400">
                <a:solidFill>
                  <a:srgbClr val="000000"/>
                </a:solidFill>
                <a:latin typeface="Calibri" panose="020F0502020204030204" pitchFamily="34" charset="0"/>
                <a:ea typeface="ヒラギノ角ゴ Pro W3"/>
                <a:cs typeface="ヒラギノ角ゴ Pro W3"/>
              </a:rPr>
              <a:t>src=1.2.*.*, dest=3.4.5.* </a:t>
            </a:r>
            <a:r>
              <a:rPr lang="en-US" altLang="zh-TW" sz="2400">
                <a:solidFill>
                  <a:srgbClr val="000000"/>
                </a:solidFill>
                <a:latin typeface="Calibri" panose="020F0502020204030204" pitchFamily="34" charset="0"/>
                <a:ea typeface="ヒラギノ角ゴ Pro W3"/>
                <a:cs typeface="ヒラギノ角ゴ Pro W3"/>
                <a:sym typeface="Wingdings" panose="05000000000000000000" pitchFamily="2" charset="2"/>
              </a:rPr>
              <a:t> drop                        </a:t>
            </a:r>
          </a:p>
          <a:p>
            <a:pPr>
              <a:lnSpc>
                <a:spcPct val="100000"/>
              </a:lnSpc>
              <a:spcBef>
                <a:spcPct val="0"/>
              </a:spcBef>
              <a:buClrTx/>
              <a:buSzTx/>
              <a:buFontTx/>
              <a:buAutoNum type="arabicPeriod"/>
            </a:pPr>
            <a:r>
              <a:rPr lang="en-US" altLang="zh-TW" sz="2400">
                <a:solidFill>
                  <a:srgbClr val="000000"/>
                </a:solidFill>
                <a:latin typeface="Calibri" panose="020F0502020204030204" pitchFamily="34" charset="0"/>
                <a:ea typeface="ヒラギノ角ゴ Pro W3"/>
                <a:cs typeface="ヒラギノ角ゴ Pro W3"/>
                <a:sym typeface="Wingdings" panose="05000000000000000000" pitchFamily="2" charset="2"/>
              </a:rPr>
              <a:t>src = *.*.*.*, dest=3.4.*.*  forward(2)</a:t>
            </a:r>
          </a:p>
          <a:p>
            <a:pPr>
              <a:lnSpc>
                <a:spcPct val="100000"/>
              </a:lnSpc>
              <a:spcBef>
                <a:spcPct val="0"/>
              </a:spcBef>
              <a:buClrTx/>
              <a:buSzTx/>
              <a:buFontTx/>
              <a:buNone/>
            </a:pPr>
            <a:r>
              <a:rPr lang="en-US" altLang="zh-TW" sz="2400">
                <a:solidFill>
                  <a:srgbClr val="000000"/>
                </a:solidFill>
                <a:latin typeface="Calibri" panose="020F0502020204030204" pitchFamily="34" charset="0"/>
                <a:ea typeface="ヒラギノ角ゴ Pro W3"/>
                <a:cs typeface="ヒラギノ角ゴ Pro W3"/>
                <a:sym typeface="Wingdings" panose="05000000000000000000" pitchFamily="2" charset="2"/>
              </a:rPr>
              <a:t>3.  src=10.1.2.3, dest=*.*.*.*  send to controller</a:t>
            </a:r>
            <a:endParaRPr lang="en-US" altLang="zh-TW" sz="2400">
              <a:solidFill>
                <a:srgbClr val="000000"/>
              </a:solidFill>
              <a:latin typeface="Calibri" panose="020F0502020204030204" pitchFamily="34" charset="0"/>
              <a:ea typeface="ヒラギノ角ゴ Pro W3"/>
              <a:cs typeface="ヒラギノ角ゴ Pro W3"/>
            </a:endParaRPr>
          </a:p>
        </p:txBody>
      </p:sp>
      <p:sp>
        <p:nvSpPr>
          <p:cNvPr id="109579" name="TextBox 32"/>
          <p:cNvSpPr txBox="1">
            <a:spLocks noChangeArrowheads="1"/>
          </p:cNvSpPr>
          <p:nvPr/>
        </p:nvSpPr>
        <p:spPr bwMode="auto">
          <a:xfrm>
            <a:off x="6530976" y="5010706"/>
            <a:ext cx="23903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800" dirty="0">
                <a:latin typeface="Arial" panose="020B0604020202020204" pitchFamily="34" charset="0"/>
              </a:rPr>
              <a:t>* : wildcard(</a:t>
            </a:r>
            <a:r>
              <a:rPr lang="zh-TW" altLang="en-US" sz="1800" dirty="0">
                <a:latin typeface="Arial" panose="020B0604020202020204" pitchFamily="34" charset="0"/>
              </a:rPr>
              <a:t>萬用字元</a:t>
            </a:r>
            <a:r>
              <a:rPr lang="en-US" altLang="zh-TW" sz="1800" dirty="0">
                <a:latin typeface="Arial" panose="020B0604020202020204" pitchFamily="34" charset="0"/>
              </a:rPr>
              <a:t>)</a:t>
            </a:r>
          </a:p>
        </p:txBody>
      </p:sp>
    </p:spTree>
    <p:extLst>
      <p:ext uri="{BB962C8B-B14F-4D97-AF65-F5344CB8AC3E}">
        <p14:creationId xmlns:p14="http://schemas.microsoft.com/office/powerpoint/2010/main" val="3414820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OpenFlow</a:t>
            </a:r>
            <a:r>
              <a:rPr lang="en-US" dirty="0"/>
              <a:t>: Anatomy of a Flow Table Entry</a:t>
            </a:r>
          </a:p>
        </p:txBody>
      </p:sp>
      <p:sp>
        <p:nvSpPr>
          <p:cNvPr id="4" name="Rectangle 2"/>
          <p:cNvSpPr>
            <a:spLocks/>
          </p:cNvSpPr>
          <p:nvPr/>
        </p:nvSpPr>
        <p:spPr bwMode="auto">
          <a:xfrm>
            <a:off x="565043" y="5881854"/>
            <a:ext cx="698500" cy="471488"/>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5" name="Rectangle 3"/>
          <p:cNvSpPr>
            <a:spLocks/>
          </p:cNvSpPr>
          <p:nvPr/>
        </p:nvSpPr>
        <p:spPr bwMode="auto">
          <a:xfrm>
            <a:off x="611081" y="5837404"/>
            <a:ext cx="579437"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spAutoFit/>
          </a:bodyPr>
          <a:lstStyle/>
          <a:p>
            <a:pPr>
              <a:buClrTx/>
              <a:buSzTx/>
              <a:buFontTx/>
              <a:buNone/>
            </a:pPr>
            <a:r>
              <a:rPr lang="en-US" sz="1700" b="0" dirty="0">
                <a:solidFill>
                  <a:schemeClr val="tx1"/>
                </a:solidFill>
                <a:latin typeface="Calibri" charset="0"/>
              </a:rPr>
              <a:t>Switch</a:t>
            </a:r>
          </a:p>
          <a:p>
            <a:pPr>
              <a:buClrTx/>
              <a:buSzTx/>
              <a:buFontTx/>
              <a:buNone/>
            </a:pPr>
            <a:r>
              <a:rPr lang="en-US" sz="1700" b="0" dirty="0">
                <a:solidFill>
                  <a:schemeClr val="tx1"/>
                </a:solidFill>
                <a:latin typeface="Calibri" charset="0"/>
              </a:rPr>
              <a:t>Port</a:t>
            </a:r>
          </a:p>
        </p:txBody>
      </p:sp>
      <p:sp>
        <p:nvSpPr>
          <p:cNvPr id="6" name="Rectangle 4"/>
          <p:cNvSpPr>
            <a:spLocks/>
          </p:cNvSpPr>
          <p:nvPr/>
        </p:nvSpPr>
        <p:spPr bwMode="auto">
          <a:xfrm>
            <a:off x="2514493" y="5883442"/>
            <a:ext cx="700088"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7" name="Rectangle 5"/>
          <p:cNvSpPr>
            <a:spLocks/>
          </p:cNvSpPr>
          <p:nvPr/>
        </p:nvSpPr>
        <p:spPr bwMode="auto">
          <a:xfrm>
            <a:off x="2651018" y="5877092"/>
            <a:ext cx="425450"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MAC</a:t>
            </a:r>
          </a:p>
          <a:p>
            <a:pPr>
              <a:buClrTx/>
              <a:buSzTx/>
              <a:buFontTx/>
              <a:buNone/>
            </a:pPr>
            <a:r>
              <a:rPr lang="en-US" sz="1700" b="0">
                <a:solidFill>
                  <a:schemeClr val="tx1"/>
                </a:solidFill>
                <a:latin typeface="Calibri" charset="0"/>
              </a:rPr>
              <a:t>src</a:t>
            </a:r>
          </a:p>
        </p:txBody>
      </p:sp>
      <p:sp>
        <p:nvSpPr>
          <p:cNvPr id="8" name="Rectangle 6"/>
          <p:cNvSpPr>
            <a:spLocks/>
          </p:cNvSpPr>
          <p:nvPr/>
        </p:nvSpPr>
        <p:spPr bwMode="auto">
          <a:xfrm>
            <a:off x="3214581" y="5883442"/>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9" name="Rectangle 7"/>
          <p:cNvSpPr>
            <a:spLocks/>
          </p:cNvSpPr>
          <p:nvPr/>
        </p:nvSpPr>
        <p:spPr bwMode="auto">
          <a:xfrm>
            <a:off x="3320943" y="5877092"/>
            <a:ext cx="425450"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MAC</a:t>
            </a:r>
          </a:p>
          <a:p>
            <a:pPr>
              <a:buClrTx/>
              <a:buSzTx/>
              <a:buFontTx/>
              <a:buNone/>
            </a:pPr>
            <a:r>
              <a:rPr lang="en-US" sz="1700" b="0">
                <a:solidFill>
                  <a:schemeClr val="tx1"/>
                </a:solidFill>
                <a:latin typeface="Calibri" charset="0"/>
              </a:rPr>
              <a:t>dst</a:t>
            </a:r>
          </a:p>
        </p:txBody>
      </p:sp>
      <p:sp>
        <p:nvSpPr>
          <p:cNvPr id="10" name="Rectangle 8"/>
          <p:cNvSpPr>
            <a:spLocks/>
          </p:cNvSpPr>
          <p:nvPr/>
        </p:nvSpPr>
        <p:spPr bwMode="auto">
          <a:xfrm>
            <a:off x="3886093" y="5883442"/>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1" name="Rectangle 9"/>
          <p:cNvSpPr>
            <a:spLocks/>
          </p:cNvSpPr>
          <p:nvPr/>
        </p:nvSpPr>
        <p:spPr bwMode="auto">
          <a:xfrm>
            <a:off x="4059131" y="5829467"/>
            <a:ext cx="39211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dirty="0">
                <a:solidFill>
                  <a:schemeClr val="tx1"/>
                </a:solidFill>
                <a:latin typeface="Calibri" charset="0"/>
              </a:rPr>
              <a:t>Eth</a:t>
            </a:r>
          </a:p>
          <a:p>
            <a:pPr>
              <a:buClrTx/>
              <a:buSzTx/>
              <a:buFontTx/>
              <a:buNone/>
            </a:pPr>
            <a:r>
              <a:rPr lang="en-US" sz="1700" b="0" dirty="0">
                <a:solidFill>
                  <a:schemeClr val="tx1"/>
                </a:solidFill>
                <a:latin typeface="Calibri" charset="0"/>
              </a:rPr>
              <a:t>type</a:t>
            </a:r>
          </a:p>
        </p:txBody>
      </p:sp>
      <p:sp>
        <p:nvSpPr>
          <p:cNvPr id="12" name="Rectangle 10"/>
          <p:cNvSpPr>
            <a:spLocks/>
          </p:cNvSpPr>
          <p:nvPr/>
        </p:nvSpPr>
        <p:spPr bwMode="auto">
          <a:xfrm>
            <a:off x="1255606" y="5883442"/>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3" name="Rectangle 11"/>
          <p:cNvSpPr>
            <a:spLocks/>
          </p:cNvSpPr>
          <p:nvPr/>
        </p:nvSpPr>
        <p:spPr bwMode="auto">
          <a:xfrm>
            <a:off x="1330218" y="5878679"/>
            <a:ext cx="477838" cy="515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VLAN</a:t>
            </a:r>
          </a:p>
          <a:p>
            <a:pPr>
              <a:buClrTx/>
              <a:buSzTx/>
              <a:buFontTx/>
              <a:buNone/>
            </a:pPr>
            <a:r>
              <a:rPr lang="en-US" sz="1700" b="0">
                <a:solidFill>
                  <a:schemeClr val="tx1"/>
                </a:solidFill>
                <a:latin typeface="Calibri" charset="0"/>
              </a:rPr>
              <a:t>ID</a:t>
            </a:r>
          </a:p>
        </p:txBody>
      </p:sp>
      <p:sp>
        <p:nvSpPr>
          <p:cNvPr id="14" name="Rectangle 12"/>
          <p:cNvSpPr>
            <a:spLocks/>
          </p:cNvSpPr>
          <p:nvPr/>
        </p:nvSpPr>
        <p:spPr bwMode="auto">
          <a:xfrm>
            <a:off x="4576656" y="5883442"/>
            <a:ext cx="5905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5" name="Rectangle 13"/>
          <p:cNvSpPr>
            <a:spLocks/>
          </p:cNvSpPr>
          <p:nvPr/>
        </p:nvSpPr>
        <p:spPr bwMode="auto">
          <a:xfrm>
            <a:off x="4765568" y="5861217"/>
            <a:ext cx="265113" cy="51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Src</a:t>
            </a:r>
          </a:p>
        </p:txBody>
      </p:sp>
      <p:sp>
        <p:nvSpPr>
          <p:cNvPr id="16" name="Rectangle 14"/>
          <p:cNvSpPr>
            <a:spLocks/>
          </p:cNvSpPr>
          <p:nvPr/>
        </p:nvSpPr>
        <p:spPr bwMode="auto">
          <a:xfrm>
            <a:off x="5168793" y="5883442"/>
            <a:ext cx="5778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7" name="Rectangle 15"/>
          <p:cNvSpPr>
            <a:spLocks/>
          </p:cNvSpPr>
          <p:nvPr/>
        </p:nvSpPr>
        <p:spPr bwMode="auto">
          <a:xfrm>
            <a:off x="5332306" y="5861217"/>
            <a:ext cx="290512" cy="51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Dst</a:t>
            </a:r>
          </a:p>
        </p:txBody>
      </p:sp>
      <p:sp>
        <p:nvSpPr>
          <p:cNvPr id="18" name="Rectangle 16"/>
          <p:cNvSpPr>
            <a:spLocks/>
          </p:cNvSpPr>
          <p:nvPr/>
        </p:nvSpPr>
        <p:spPr bwMode="auto">
          <a:xfrm>
            <a:off x="6337193" y="5883442"/>
            <a:ext cx="5588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9" name="Rectangle 17"/>
          <p:cNvSpPr>
            <a:spLocks/>
          </p:cNvSpPr>
          <p:nvPr/>
        </p:nvSpPr>
        <p:spPr bwMode="auto">
          <a:xfrm>
            <a:off x="6419743" y="5861217"/>
            <a:ext cx="373063" cy="51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Prot</a:t>
            </a:r>
          </a:p>
        </p:txBody>
      </p:sp>
      <p:sp>
        <p:nvSpPr>
          <p:cNvPr id="20" name="Rectangle 18"/>
          <p:cNvSpPr>
            <a:spLocks/>
          </p:cNvSpPr>
          <p:nvPr/>
        </p:nvSpPr>
        <p:spPr bwMode="auto">
          <a:xfrm>
            <a:off x="6895993" y="5883442"/>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1" name="Rectangle 19"/>
          <p:cNvSpPr>
            <a:spLocks/>
          </p:cNvSpPr>
          <p:nvPr/>
        </p:nvSpPr>
        <p:spPr bwMode="auto">
          <a:xfrm>
            <a:off x="6996006" y="5861217"/>
            <a:ext cx="458787" cy="51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L4</a:t>
            </a:r>
          </a:p>
          <a:p>
            <a:pPr>
              <a:buClrTx/>
              <a:buSzTx/>
              <a:buFontTx/>
              <a:buNone/>
            </a:pPr>
            <a:r>
              <a:rPr lang="en-US" sz="1700" b="0">
                <a:solidFill>
                  <a:schemeClr val="tx1"/>
                </a:solidFill>
                <a:latin typeface="Calibri" charset="0"/>
              </a:rPr>
              <a:t>sport</a:t>
            </a:r>
          </a:p>
        </p:txBody>
      </p:sp>
      <p:sp>
        <p:nvSpPr>
          <p:cNvPr id="22" name="Rectangle 20"/>
          <p:cNvSpPr>
            <a:spLocks/>
          </p:cNvSpPr>
          <p:nvPr/>
        </p:nvSpPr>
        <p:spPr bwMode="auto">
          <a:xfrm>
            <a:off x="7604018" y="5883442"/>
            <a:ext cx="69850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3" name="Rectangle 21"/>
          <p:cNvSpPr>
            <a:spLocks/>
          </p:cNvSpPr>
          <p:nvPr/>
        </p:nvSpPr>
        <p:spPr bwMode="auto">
          <a:xfrm>
            <a:off x="7684981" y="5861217"/>
            <a:ext cx="487362" cy="515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dirty="0">
                <a:solidFill>
                  <a:schemeClr val="tx1"/>
                </a:solidFill>
                <a:latin typeface="Calibri" charset="0"/>
              </a:rPr>
              <a:t>L4</a:t>
            </a:r>
          </a:p>
          <a:p>
            <a:pPr>
              <a:buClrTx/>
              <a:buSzTx/>
              <a:buFontTx/>
              <a:buNone/>
            </a:pPr>
            <a:r>
              <a:rPr lang="en-US" sz="1700" b="0" dirty="0" err="1">
                <a:solidFill>
                  <a:schemeClr val="tx1"/>
                </a:solidFill>
                <a:latin typeface="Calibri" charset="0"/>
              </a:rPr>
              <a:t>dport</a:t>
            </a:r>
            <a:endParaRPr lang="en-US" sz="1700" b="0" dirty="0">
              <a:solidFill>
                <a:schemeClr val="tx1"/>
              </a:solidFill>
              <a:latin typeface="Calibri" charset="0"/>
            </a:endParaRPr>
          </a:p>
        </p:txBody>
      </p:sp>
      <p:sp>
        <p:nvSpPr>
          <p:cNvPr id="24" name="Rectangle 22"/>
          <p:cNvSpPr>
            <a:spLocks/>
          </p:cNvSpPr>
          <p:nvPr/>
        </p:nvSpPr>
        <p:spPr bwMode="auto">
          <a:xfrm>
            <a:off x="785813" y="16875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5" name="Rectangle 23"/>
          <p:cNvSpPr>
            <a:spLocks/>
          </p:cNvSpPr>
          <p:nvPr/>
        </p:nvSpPr>
        <p:spPr bwMode="auto">
          <a:xfrm>
            <a:off x="914293" y="1891120"/>
            <a:ext cx="604132"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b="0" dirty="0">
                <a:solidFill>
                  <a:schemeClr val="tx1"/>
                </a:solidFill>
                <a:latin typeface="Calibri" charset="0"/>
              </a:rPr>
              <a:t>Match</a:t>
            </a:r>
          </a:p>
        </p:txBody>
      </p:sp>
      <p:sp>
        <p:nvSpPr>
          <p:cNvPr id="26" name="Rectangle 24"/>
          <p:cNvSpPr>
            <a:spLocks/>
          </p:cNvSpPr>
          <p:nvPr/>
        </p:nvSpPr>
        <p:spPr bwMode="auto">
          <a:xfrm>
            <a:off x="2232025" y="16875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7" name="Rectangle 25"/>
          <p:cNvSpPr>
            <a:spLocks/>
          </p:cNvSpPr>
          <p:nvPr/>
        </p:nvSpPr>
        <p:spPr bwMode="auto">
          <a:xfrm>
            <a:off x="2405063" y="1892300"/>
            <a:ext cx="598487"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b="0">
                <a:solidFill>
                  <a:schemeClr val="tx1"/>
                </a:solidFill>
                <a:latin typeface="Calibri" charset="0"/>
              </a:rPr>
              <a:t>Action</a:t>
            </a:r>
          </a:p>
        </p:txBody>
      </p:sp>
      <p:sp>
        <p:nvSpPr>
          <p:cNvPr id="28" name="Rectangle 26"/>
          <p:cNvSpPr>
            <a:spLocks/>
          </p:cNvSpPr>
          <p:nvPr/>
        </p:nvSpPr>
        <p:spPr bwMode="auto">
          <a:xfrm>
            <a:off x="3678238" y="16875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9" name="Rectangle 27"/>
          <p:cNvSpPr>
            <a:spLocks/>
          </p:cNvSpPr>
          <p:nvPr/>
        </p:nvSpPr>
        <p:spPr bwMode="auto">
          <a:xfrm>
            <a:off x="3998913" y="1891120"/>
            <a:ext cx="76001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b="0" dirty="0">
                <a:solidFill>
                  <a:schemeClr val="tx1"/>
                </a:solidFill>
                <a:latin typeface="Calibri" charset="0"/>
              </a:rPr>
              <a:t>Counter</a:t>
            </a:r>
          </a:p>
        </p:txBody>
      </p:sp>
      <p:sp>
        <p:nvSpPr>
          <p:cNvPr id="30" name="Rectangle 28"/>
          <p:cNvSpPr>
            <a:spLocks/>
          </p:cNvSpPr>
          <p:nvPr/>
        </p:nvSpPr>
        <p:spPr bwMode="auto">
          <a:xfrm>
            <a:off x="1554182" y="4340359"/>
            <a:ext cx="5634037" cy="1385910"/>
          </a:xfrm>
          <a:prstGeom prst="rect">
            <a:avLst/>
          </a:prstGeom>
          <a:solidFill>
            <a:srgbClr val="CBE97B"/>
          </a:solidFill>
          <a:ln w="12700">
            <a:solidFill>
              <a:srgbClr val="697D3A"/>
            </a:solidFill>
            <a:miter lim="800000"/>
            <a:headEnd/>
            <a:tailEnd/>
          </a:ln>
        </p:spPr>
        <p:txBody>
          <a:bodyPr lIns="0" tIns="0" rIns="0" bIns="0" anchor="ctr"/>
          <a:lstStyle/>
          <a:p>
            <a:pPr marL="357188" indent="-330200">
              <a:buClrTx/>
              <a:buSzTx/>
              <a:buFontTx/>
              <a:buAutoNum type="arabicPeriod"/>
            </a:pPr>
            <a:r>
              <a:rPr lang="en-US" sz="2200" b="0" dirty="0">
                <a:solidFill>
                  <a:schemeClr val="tx1"/>
                </a:solidFill>
                <a:latin typeface="Calibri" charset="0"/>
              </a:rPr>
              <a:t>Forward packet to zero or more ports</a:t>
            </a:r>
          </a:p>
          <a:p>
            <a:pPr marL="357188" indent="-330200">
              <a:buClrTx/>
              <a:buSzTx/>
              <a:buFontTx/>
              <a:buAutoNum type="arabicPeriod"/>
            </a:pPr>
            <a:r>
              <a:rPr lang="en-US" sz="2200" b="0" dirty="0">
                <a:solidFill>
                  <a:schemeClr val="tx1"/>
                </a:solidFill>
                <a:latin typeface="Calibri" charset="0"/>
              </a:rPr>
              <a:t>Encapsulate</a:t>
            </a:r>
            <a:r>
              <a:rPr lang="en-US" altLang="zh-TW" sz="2200" b="0" dirty="0">
                <a:solidFill>
                  <a:schemeClr val="tx1"/>
                </a:solidFill>
                <a:latin typeface="Calibri" charset="0"/>
              </a:rPr>
              <a:t>(</a:t>
            </a:r>
            <a:r>
              <a:rPr lang="zh-TW" altLang="en-US" b="0" dirty="0">
                <a:solidFill>
                  <a:schemeClr val="tx1"/>
                </a:solidFill>
                <a:latin typeface="Calibri" charset="0"/>
              </a:rPr>
              <a:t>封裝</a:t>
            </a:r>
            <a:r>
              <a:rPr lang="en-US" altLang="zh-TW" sz="2200" b="0" dirty="0">
                <a:solidFill>
                  <a:schemeClr val="tx1"/>
                </a:solidFill>
                <a:latin typeface="Calibri" charset="0"/>
              </a:rPr>
              <a:t>)</a:t>
            </a:r>
            <a:r>
              <a:rPr lang="en-US" sz="2200" b="0" dirty="0">
                <a:solidFill>
                  <a:schemeClr val="tx1"/>
                </a:solidFill>
                <a:latin typeface="Calibri" charset="0"/>
              </a:rPr>
              <a:t> and forward to controller</a:t>
            </a:r>
          </a:p>
          <a:p>
            <a:pPr marL="357188" indent="-330200">
              <a:buClrTx/>
              <a:buSzTx/>
              <a:buFontTx/>
              <a:buAutoNum type="arabicPeriod"/>
            </a:pPr>
            <a:r>
              <a:rPr lang="en-US" sz="2200" b="0" dirty="0">
                <a:solidFill>
                  <a:schemeClr val="tx1"/>
                </a:solidFill>
                <a:latin typeface="Calibri" charset="0"/>
              </a:rPr>
              <a:t>Send to normal processing pipeline</a:t>
            </a:r>
          </a:p>
          <a:p>
            <a:pPr marL="357188" indent="-330200">
              <a:buClrTx/>
              <a:buSzTx/>
              <a:buFontTx/>
              <a:buAutoNum type="arabicPeriod"/>
            </a:pPr>
            <a:r>
              <a:rPr lang="en-US" sz="2200" b="0" dirty="0">
                <a:solidFill>
                  <a:schemeClr val="tx1"/>
                </a:solidFill>
                <a:latin typeface="Calibri" charset="0"/>
              </a:rPr>
              <a:t>Modify Fields</a:t>
            </a:r>
          </a:p>
        </p:txBody>
      </p:sp>
      <p:sp>
        <p:nvSpPr>
          <p:cNvPr id="32" name="Line 30"/>
          <p:cNvSpPr>
            <a:spLocks noChangeShapeType="1"/>
          </p:cNvSpPr>
          <p:nvPr/>
        </p:nvSpPr>
        <p:spPr bwMode="auto">
          <a:xfrm>
            <a:off x="785814" y="2455863"/>
            <a:ext cx="0" cy="361139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sp>
        <p:nvSpPr>
          <p:cNvPr id="33" name="Line 31"/>
          <p:cNvSpPr>
            <a:spLocks noChangeShapeType="1"/>
          </p:cNvSpPr>
          <p:nvPr/>
        </p:nvSpPr>
        <p:spPr bwMode="auto">
          <a:xfrm>
            <a:off x="2759075" y="2374900"/>
            <a:ext cx="0" cy="1965459"/>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grpSp>
        <p:nvGrpSpPr>
          <p:cNvPr id="46" name="Group 45"/>
          <p:cNvGrpSpPr/>
          <p:nvPr/>
        </p:nvGrpSpPr>
        <p:grpSpPr>
          <a:xfrm>
            <a:off x="6072080" y="2663223"/>
            <a:ext cx="3044825" cy="384175"/>
            <a:chOff x="5224032" y="2625725"/>
            <a:chExt cx="3044825" cy="384175"/>
          </a:xfrm>
          <a:solidFill>
            <a:schemeClr val="bg2">
              <a:lumMod val="75000"/>
            </a:schemeClr>
          </a:solidFill>
        </p:grpSpPr>
        <p:sp>
          <p:nvSpPr>
            <p:cNvPr id="34" name="Rectangle 32"/>
            <p:cNvSpPr>
              <a:spLocks/>
            </p:cNvSpPr>
            <p:nvPr/>
          </p:nvSpPr>
          <p:spPr bwMode="auto">
            <a:xfrm>
              <a:off x="5224032" y="2625725"/>
              <a:ext cx="3044825" cy="384175"/>
            </a:xfrm>
            <a:prstGeom prst="rect">
              <a:avLst/>
            </a:prstGeom>
            <a:grp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35" name="Rectangle 33"/>
            <p:cNvSpPr>
              <a:spLocks/>
            </p:cNvSpPr>
            <p:nvPr/>
          </p:nvSpPr>
          <p:spPr bwMode="auto">
            <a:xfrm>
              <a:off x="5332306" y="2663223"/>
              <a:ext cx="2911053" cy="338554"/>
            </a:xfrm>
            <a:prstGeom prst="rect">
              <a:avLst/>
            </a:prstGeom>
            <a:grp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2200" b="0" dirty="0">
                  <a:solidFill>
                    <a:schemeClr val="tx1"/>
                  </a:solidFill>
                  <a:latin typeface="Calibri" charset="0"/>
                </a:rPr>
                <a:t>When to delete the entry</a:t>
              </a:r>
            </a:p>
          </p:txBody>
        </p:sp>
      </p:grpSp>
      <p:sp>
        <p:nvSpPr>
          <p:cNvPr id="36" name="Line 34"/>
          <p:cNvSpPr>
            <a:spLocks noChangeShapeType="1"/>
          </p:cNvSpPr>
          <p:nvPr/>
        </p:nvSpPr>
        <p:spPr bwMode="auto">
          <a:xfrm rot="10800000" flipH="1">
            <a:off x="5759714" y="2339973"/>
            <a:ext cx="0" cy="109343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sp>
        <p:nvSpPr>
          <p:cNvPr id="37" name="Rectangle 4"/>
          <p:cNvSpPr>
            <a:spLocks/>
          </p:cNvSpPr>
          <p:nvPr/>
        </p:nvSpPr>
        <p:spPr bwMode="auto">
          <a:xfrm>
            <a:off x="1954106" y="5883442"/>
            <a:ext cx="6032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38" name="Rectangle 5"/>
          <p:cNvSpPr>
            <a:spLocks/>
          </p:cNvSpPr>
          <p:nvPr/>
        </p:nvSpPr>
        <p:spPr bwMode="auto">
          <a:xfrm>
            <a:off x="2058881" y="5877092"/>
            <a:ext cx="477837"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VLAN</a:t>
            </a:r>
          </a:p>
          <a:p>
            <a:pPr>
              <a:buClrTx/>
              <a:buSzTx/>
              <a:buFontTx/>
              <a:buNone/>
            </a:pPr>
            <a:r>
              <a:rPr lang="en-US" sz="1700" b="0">
                <a:solidFill>
                  <a:schemeClr val="tx1"/>
                </a:solidFill>
                <a:latin typeface="Calibri" charset="0"/>
              </a:rPr>
              <a:t>pcp</a:t>
            </a:r>
          </a:p>
        </p:txBody>
      </p:sp>
      <p:sp>
        <p:nvSpPr>
          <p:cNvPr id="39" name="Rectangle 14"/>
          <p:cNvSpPr>
            <a:spLocks/>
          </p:cNvSpPr>
          <p:nvPr/>
        </p:nvSpPr>
        <p:spPr bwMode="auto">
          <a:xfrm>
            <a:off x="5752993" y="5883442"/>
            <a:ext cx="577850" cy="4714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0" name="Rectangle 15"/>
          <p:cNvSpPr>
            <a:spLocks/>
          </p:cNvSpPr>
          <p:nvPr/>
        </p:nvSpPr>
        <p:spPr bwMode="auto">
          <a:xfrm>
            <a:off x="5916506" y="5861217"/>
            <a:ext cx="317500"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sz="1700" b="0">
                <a:solidFill>
                  <a:schemeClr val="tx1"/>
                </a:solidFill>
                <a:latin typeface="Calibri" charset="0"/>
              </a:rPr>
              <a:t>IP</a:t>
            </a:r>
          </a:p>
          <a:p>
            <a:pPr>
              <a:buClrTx/>
              <a:buSzTx/>
              <a:buFontTx/>
              <a:buNone/>
            </a:pPr>
            <a:r>
              <a:rPr lang="en-US" sz="1700" b="0">
                <a:solidFill>
                  <a:schemeClr val="tx1"/>
                </a:solidFill>
                <a:latin typeface="Calibri" charset="0"/>
              </a:rPr>
              <a:t>ToS</a:t>
            </a:r>
          </a:p>
        </p:txBody>
      </p:sp>
      <p:sp>
        <p:nvSpPr>
          <p:cNvPr id="42" name="Rectangle 26"/>
          <p:cNvSpPr>
            <a:spLocks/>
          </p:cNvSpPr>
          <p:nvPr/>
        </p:nvSpPr>
        <p:spPr bwMode="auto">
          <a:xfrm>
            <a:off x="5128214" y="16875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43" name="Rectangle 27"/>
          <p:cNvSpPr>
            <a:spLocks/>
          </p:cNvSpPr>
          <p:nvPr/>
        </p:nvSpPr>
        <p:spPr bwMode="auto">
          <a:xfrm>
            <a:off x="5446119" y="1905020"/>
            <a:ext cx="69249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dirty="0">
                <a:latin typeface="Calibri" charset="0"/>
              </a:rPr>
              <a:t>Priority</a:t>
            </a:r>
            <a:endParaRPr lang="en-US" b="0" dirty="0">
              <a:solidFill>
                <a:schemeClr val="tx1"/>
              </a:solidFill>
              <a:latin typeface="Calibri" charset="0"/>
            </a:endParaRPr>
          </a:p>
        </p:txBody>
      </p:sp>
      <p:sp>
        <p:nvSpPr>
          <p:cNvPr id="44" name="Rectangle 26"/>
          <p:cNvSpPr>
            <a:spLocks/>
          </p:cNvSpPr>
          <p:nvPr/>
        </p:nvSpPr>
        <p:spPr bwMode="auto">
          <a:xfrm>
            <a:off x="6576014" y="16875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45" name="Rectangle 27"/>
          <p:cNvSpPr>
            <a:spLocks/>
          </p:cNvSpPr>
          <p:nvPr/>
        </p:nvSpPr>
        <p:spPr bwMode="auto">
          <a:xfrm>
            <a:off x="6940535" y="1889939"/>
            <a:ext cx="85921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a:buClrTx/>
              <a:buSzTx/>
              <a:buFontTx/>
              <a:buNone/>
            </a:pPr>
            <a:r>
              <a:rPr lang="en-US" dirty="0">
                <a:latin typeface="Calibri" charset="0"/>
              </a:rPr>
              <a:t>Time-out</a:t>
            </a:r>
            <a:endParaRPr lang="en-US" b="0" dirty="0">
              <a:solidFill>
                <a:schemeClr val="tx1"/>
              </a:solidFill>
              <a:latin typeface="Calibri" charset="0"/>
            </a:endParaRPr>
          </a:p>
        </p:txBody>
      </p:sp>
      <p:grpSp>
        <p:nvGrpSpPr>
          <p:cNvPr id="47" name="Group 46"/>
          <p:cNvGrpSpPr/>
          <p:nvPr/>
        </p:nvGrpSpPr>
        <p:grpSpPr>
          <a:xfrm>
            <a:off x="5464779" y="3269710"/>
            <a:ext cx="3690745" cy="384175"/>
            <a:chOff x="5224032" y="2625725"/>
            <a:chExt cx="3789880" cy="384175"/>
          </a:xfrm>
          <a:solidFill>
            <a:srgbClr val="ED7D31"/>
          </a:solidFill>
        </p:grpSpPr>
        <p:sp>
          <p:nvSpPr>
            <p:cNvPr id="48" name="Rectangle 32"/>
            <p:cNvSpPr>
              <a:spLocks/>
            </p:cNvSpPr>
            <p:nvPr/>
          </p:nvSpPr>
          <p:spPr bwMode="auto">
            <a:xfrm>
              <a:off x="5224032" y="2625725"/>
              <a:ext cx="3789880" cy="384175"/>
            </a:xfrm>
            <a:prstGeom prst="rect">
              <a:avLst/>
            </a:prstGeom>
            <a:grp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49" name="Rectangle 33"/>
            <p:cNvSpPr>
              <a:spLocks/>
            </p:cNvSpPr>
            <p:nvPr/>
          </p:nvSpPr>
          <p:spPr bwMode="auto">
            <a:xfrm>
              <a:off x="5332304" y="2663223"/>
              <a:ext cx="3681607" cy="338554"/>
            </a:xfrm>
            <a:prstGeom prst="rect">
              <a:avLst/>
            </a:prstGeom>
            <a:grpFill/>
            <a:ln>
              <a:noFill/>
            </a:ln>
            <a:extLs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ctr">
              <a:spAutoFit/>
            </a:bodyPr>
            <a:lstStyle/>
            <a:p>
              <a:pPr>
                <a:buClrTx/>
                <a:buSzTx/>
                <a:buFontTx/>
                <a:buNone/>
              </a:pPr>
              <a:r>
                <a:rPr lang="en-US" sz="2200" b="0" dirty="0">
                  <a:solidFill>
                    <a:schemeClr val="tx1"/>
                  </a:solidFill>
                  <a:latin typeface="Calibri" charset="0"/>
                </a:rPr>
                <a:t>What order to </a:t>
              </a:r>
              <a:r>
                <a:rPr lang="en-US" sz="2200" dirty="0">
                  <a:latin typeface="Calibri" charset="0"/>
                </a:rPr>
                <a:t>process the rule</a:t>
              </a:r>
              <a:endParaRPr lang="en-US" sz="2200" b="0" dirty="0">
                <a:solidFill>
                  <a:schemeClr val="tx1"/>
                </a:solidFill>
                <a:latin typeface="Calibri" charset="0"/>
              </a:endParaRPr>
            </a:p>
          </p:txBody>
        </p:sp>
      </p:grpSp>
      <p:grpSp>
        <p:nvGrpSpPr>
          <p:cNvPr id="50" name="Group 49"/>
          <p:cNvGrpSpPr/>
          <p:nvPr/>
        </p:nvGrpSpPr>
        <p:grpSpPr>
          <a:xfrm>
            <a:off x="4451242" y="3806532"/>
            <a:ext cx="4979381" cy="384175"/>
            <a:chOff x="5224032" y="2625725"/>
            <a:chExt cx="4011506" cy="384175"/>
          </a:xfrm>
        </p:grpSpPr>
        <p:sp>
          <p:nvSpPr>
            <p:cNvPr id="51" name="Rectangle 32"/>
            <p:cNvSpPr>
              <a:spLocks/>
            </p:cNvSpPr>
            <p:nvPr/>
          </p:nvSpPr>
          <p:spPr bwMode="auto">
            <a:xfrm>
              <a:off x="5224032" y="2625725"/>
              <a:ext cx="3789880" cy="384175"/>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52" name="Rectangle 33"/>
            <p:cNvSpPr>
              <a:spLocks/>
            </p:cNvSpPr>
            <p:nvPr/>
          </p:nvSpPr>
          <p:spPr bwMode="auto">
            <a:xfrm>
              <a:off x="5332305" y="2663223"/>
              <a:ext cx="390323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ctr">
              <a:spAutoFit/>
            </a:bodyPr>
            <a:lstStyle/>
            <a:p>
              <a:pPr>
                <a:buClrTx/>
                <a:buSzTx/>
                <a:buFontTx/>
                <a:buNone/>
              </a:pPr>
              <a:r>
                <a:rPr lang="en-US" sz="2200" dirty="0">
                  <a:latin typeface="Calibri" charset="0"/>
                </a:rPr>
                <a:t># of Packet/Bytes processed by the rule</a:t>
              </a:r>
              <a:endParaRPr lang="en-US" sz="2200" b="0" dirty="0">
                <a:solidFill>
                  <a:schemeClr val="tx1"/>
                </a:solidFill>
                <a:latin typeface="Calibri" charset="0"/>
              </a:endParaRPr>
            </a:p>
          </p:txBody>
        </p:sp>
      </p:grpSp>
      <p:sp>
        <p:nvSpPr>
          <p:cNvPr id="53" name="Line 34"/>
          <p:cNvSpPr>
            <a:spLocks noChangeShapeType="1"/>
          </p:cNvSpPr>
          <p:nvPr/>
        </p:nvSpPr>
        <p:spPr bwMode="auto">
          <a:xfrm rot="10800000" flipH="1">
            <a:off x="7594494" y="2339974"/>
            <a:ext cx="18014" cy="323248"/>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sp>
        <p:nvSpPr>
          <p:cNvPr id="54" name="Line 34"/>
          <p:cNvSpPr>
            <a:spLocks noChangeShapeType="1"/>
          </p:cNvSpPr>
          <p:nvPr/>
        </p:nvSpPr>
        <p:spPr bwMode="auto">
          <a:xfrm rot="10800000" flipH="1">
            <a:off x="4585639" y="2213772"/>
            <a:ext cx="0" cy="1725241"/>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spTree>
    <p:extLst>
      <p:ext uri="{BB962C8B-B14F-4D97-AF65-F5344CB8AC3E}">
        <p14:creationId xmlns:p14="http://schemas.microsoft.com/office/powerpoint/2010/main" val="125192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p:cNvSpPr>
          <p:nvPr/>
        </p:nvSpPr>
        <p:spPr bwMode="auto">
          <a:xfrm>
            <a:off x="669925" y="1193800"/>
            <a:ext cx="3719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2400">
                <a:solidFill>
                  <a:srgbClr val="000090"/>
                </a:solidFill>
              </a:rPr>
              <a:t>Destination-based forwarding:</a:t>
            </a:r>
          </a:p>
        </p:txBody>
      </p:sp>
      <p:sp>
        <p:nvSpPr>
          <p:cNvPr id="112643" name="Rectangle 3"/>
          <p:cNvSpPr>
            <a:spLocks/>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grpSp>
        <p:nvGrpSpPr>
          <p:cNvPr id="112644" name="Group 4"/>
          <p:cNvGrpSpPr>
            <a:grpSpLocks/>
          </p:cNvGrpSpPr>
          <p:nvPr/>
        </p:nvGrpSpPr>
        <p:grpSpPr bwMode="auto">
          <a:xfrm>
            <a:off x="687388" y="1644650"/>
            <a:ext cx="7483475" cy="571500"/>
            <a:chOff x="0" y="0"/>
            <a:chExt cx="6704" cy="512"/>
          </a:xfrm>
        </p:grpSpPr>
        <p:sp>
          <p:nvSpPr>
            <p:cNvPr id="11272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3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Switch</a:t>
              </a:r>
            </a:p>
            <a:p>
              <a:pPr>
                <a:lnSpc>
                  <a:spcPct val="100000"/>
                </a:lnSpc>
                <a:spcBef>
                  <a:spcPct val="0"/>
                </a:spcBef>
                <a:buClrTx/>
                <a:buSzTx/>
                <a:buFontTx/>
                <a:buNone/>
              </a:pPr>
              <a:r>
                <a:rPr lang="en-US" altLang="zh-TW" sz="1700">
                  <a:latin typeface="Calibri" panose="020F0502020204030204" pitchFamily="34" charset="0"/>
                </a:rPr>
                <a:t>Port</a:t>
              </a:r>
            </a:p>
          </p:txBody>
        </p:sp>
        <p:sp>
          <p:nvSpPr>
            <p:cNvPr id="11273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3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273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3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73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3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Eth</a:t>
              </a:r>
            </a:p>
            <a:p>
              <a:pPr>
                <a:lnSpc>
                  <a:spcPct val="100000"/>
                </a:lnSpc>
                <a:spcBef>
                  <a:spcPct val="0"/>
                </a:spcBef>
                <a:buClrTx/>
                <a:buSzTx/>
                <a:buFontTx/>
                <a:buNone/>
              </a:pPr>
              <a:r>
                <a:rPr lang="en-US" altLang="zh-TW" sz="1700">
                  <a:latin typeface="Calibri" panose="020F0502020204030204" pitchFamily="34" charset="0"/>
                </a:rPr>
                <a:t>type</a:t>
              </a:r>
            </a:p>
          </p:txBody>
        </p:sp>
        <p:sp>
          <p:nvSpPr>
            <p:cNvPr id="11273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3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VLAN</a:t>
              </a:r>
            </a:p>
            <a:p>
              <a:pPr>
                <a:lnSpc>
                  <a:spcPct val="100000"/>
                </a:lnSpc>
                <a:spcBef>
                  <a:spcPct val="0"/>
                </a:spcBef>
                <a:buClrTx/>
                <a:buSzTx/>
                <a:buFontTx/>
                <a:buNone/>
              </a:pPr>
              <a:r>
                <a:rPr lang="en-US" altLang="zh-TW" sz="1700">
                  <a:latin typeface="Calibri" panose="020F0502020204030204" pitchFamily="34" charset="0"/>
                </a:rPr>
                <a:t>ID</a:t>
              </a:r>
            </a:p>
          </p:txBody>
        </p:sp>
        <p:sp>
          <p:nvSpPr>
            <p:cNvPr id="11273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4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274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4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74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4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Prot</a:t>
              </a:r>
            </a:p>
          </p:txBody>
        </p:sp>
        <p:sp>
          <p:nvSpPr>
            <p:cNvPr id="11274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4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sport</a:t>
              </a:r>
            </a:p>
          </p:txBody>
        </p:sp>
        <p:sp>
          <p:nvSpPr>
            <p:cNvPr id="11274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4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dport</a:t>
              </a:r>
            </a:p>
          </p:txBody>
        </p:sp>
        <p:sp>
          <p:nvSpPr>
            <p:cNvPr id="11274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5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Action</a:t>
              </a:r>
            </a:p>
          </p:txBody>
        </p:sp>
      </p:grpSp>
      <p:sp>
        <p:nvSpPr>
          <p:cNvPr id="112645" name="Rectangle 27"/>
          <p:cNvSpPr>
            <a:spLocks/>
          </p:cNvSpPr>
          <p:nvPr/>
        </p:nvSpPr>
        <p:spPr bwMode="auto">
          <a:xfrm>
            <a:off x="13462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46" name="Rectangle 28"/>
          <p:cNvSpPr>
            <a:spLocks/>
          </p:cNvSpPr>
          <p:nvPr/>
        </p:nvSpPr>
        <p:spPr bwMode="auto">
          <a:xfrm>
            <a:off x="1774825" y="2312988"/>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47" name="Rectangle 29"/>
          <p:cNvSpPr>
            <a:spLocks/>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48" name="Rectangle 30"/>
          <p:cNvSpPr>
            <a:spLocks/>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49" name="Rectangle 31"/>
          <p:cNvSpPr>
            <a:spLocks/>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50" name="Rectangle 32"/>
          <p:cNvSpPr>
            <a:spLocks/>
          </p:cNvSpPr>
          <p:nvPr/>
        </p:nvSpPr>
        <p:spPr bwMode="auto">
          <a:xfrm>
            <a:off x="464978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400">
                <a:latin typeface="Calibri" panose="020F0502020204030204" pitchFamily="34" charset="0"/>
              </a:rPr>
              <a:t>51.6.0.8</a:t>
            </a:r>
          </a:p>
        </p:txBody>
      </p:sp>
      <p:sp>
        <p:nvSpPr>
          <p:cNvPr id="112651" name="Rectangle 33"/>
          <p:cNvSpPr>
            <a:spLocks/>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52" name="Rectangle 34"/>
          <p:cNvSpPr>
            <a:spLocks/>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53" name="Rectangle 35"/>
          <p:cNvSpPr>
            <a:spLocks/>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54" name="Rectangle 36"/>
          <p:cNvSpPr>
            <a:spLocks/>
          </p:cNvSpPr>
          <p:nvPr/>
        </p:nvSpPr>
        <p:spPr bwMode="auto">
          <a:xfrm>
            <a:off x="7400925"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port6</a:t>
            </a:r>
          </a:p>
        </p:txBody>
      </p:sp>
      <p:pic>
        <p:nvPicPr>
          <p:cNvPr id="112655" name="Picture 1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814388"/>
            <a:ext cx="2354263"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6" name="Rectangle 1"/>
          <p:cNvSpPr txBox="1">
            <a:spLocks noChangeArrowheads="1"/>
          </p:cNvSpPr>
          <p:nvPr/>
        </p:nvSpPr>
        <p:spPr bwMode="auto">
          <a:xfrm>
            <a:off x="533400" y="-12700"/>
            <a:ext cx="2811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4400">
                <a:solidFill>
                  <a:srgbClr val="000099"/>
                </a:solidFill>
              </a:rPr>
              <a:t>Examples</a:t>
            </a:r>
            <a:endParaRPr lang="en-US" altLang="zh-TW" sz="3900">
              <a:solidFill>
                <a:srgbClr val="000099"/>
              </a:solidFill>
            </a:endParaRPr>
          </a:p>
        </p:txBody>
      </p:sp>
      <p:sp>
        <p:nvSpPr>
          <p:cNvPr id="112657" name="Rectangle 2"/>
          <p:cNvSpPr>
            <a:spLocks/>
          </p:cNvSpPr>
          <p:nvPr/>
        </p:nvSpPr>
        <p:spPr bwMode="auto">
          <a:xfrm>
            <a:off x="3048000" y="2671763"/>
            <a:ext cx="51228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2000" i="1"/>
              <a:t>IP datagrams destined to IP address  51.6.0.8 should be forwarded to router output port </a:t>
            </a:r>
            <a:r>
              <a:rPr lang="en-US" altLang="zh-TW" sz="2000"/>
              <a:t>6 </a:t>
            </a:r>
          </a:p>
        </p:txBody>
      </p:sp>
      <p:sp>
        <p:nvSpPr>
          <p:cNvPr id="112658" name="Rectangle 73"/>
          <p:cNvSpPr>
            <a:spLocks/>
          </p:cNvSpPr>
          <p:nvPr/>
        </p:nvSpPr>
        <p:spPr bwMode="auto">
          <a:xfrm>
            <a:off x="6858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grpSp>
        <p:nvGrpSpPr>
          <p:cNvPr id="112659" name="Group 74"/>
          <p:cNvGrpSpPr>
            <a:grpSpLocks/>
          </p:cNvGrpSpPr>
          <p:nvPr/>
        </p:nvGrpSpPr>
        <p:grpSpPr bwMode="auto">
          <a:xfrm>
            <a:off x="687388" y="3684588"/>
            <a:ext cx="7483475" cy="571500"/>
            <a:chOff x="0" y="0"/>
            <a:chExt cx="6704" cy="512"/>
          </a:xfrm>
        </p:grpSpPr>
        <p:sp>
          <p:nvSpPr>
            <p:cNvPr id="112707"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08"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Switch</a:t>
              </a:r>
            </a:p>
            <a:p>
              <a:pPr>
                <a:lnSpc>
                  <a:spcPct val="100000"/>
                </a:lnSpc>
                <a:spcBef>
                  <a:spcPct val="0"/>
                </a:spcBef>
                <a:buClrTx/>
                <a:buSzTx/>
                <a:buFontTx/>
                <a:buNone/>
              </a:pPr>
              <a:r>
                <a:rPr lang="en-US" altLang="zh-TW" sz="1700">
                  <a:latin typeface="Calibri" panose="020F0502020204030204" pitchFamily="34" charset="0"/>
                </a:rPr>
                <a:t>Port</a:t>
              </a:r>
            </a:p>
          </p:txBody>
        </p:sp>
        <p:sp>
          <p:nvSpPr>
            <p:cNvPr id="112709"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10"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2711"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12"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713"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14"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Eth</a:t>
              </a:r>
            </a:p>
            <a:p>
              <a:pPr>
                <a:lnSpc>
                  <a:spcPct val="100000"/>
                </a:lnSpc>
                <a:spcBef>
                  <a:spcPct val="0"/>
                </a:spcBef>
                <a:buClrTx/>
                <a:buSzTx/>
                <a:buFontTx/>
                <a:buNone/>
              </a:pPr>
              <a:r>
                <a:rPr lang="en-US" altLang="zh-TW" sz="1700">
                  <a:latin typeface="Calibri" panose="020F0502020204030204" pitchFamily="34" charset="0"/>
                </a:rPr>
                <a:t>type</a:t>
              </a:r>
            </a:p>
          </p:txBody>
        </p:sp>
        <p:sp>
          <p:nvSpPr>
            <p:cNvPr id="112715"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16"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VLAN</a:t>
              </a:r>
            </a:p>
            <a:p>
              <a:pPr>
                <a:lnSpc>
                  <a:spcPct val="100000"/>
                </a:lnSpc>
                <a:spcBef>
                  <a:spcPct val="0"/>
                </a:spcBef>
                <a:buClrTx/>
                <a:buSzTx/>
                <a:buFontTx/>
                <a:buNone/>
              </a:pPr>
              <a:r>
                <a:rPr lang="en-US" altLang="zh-TW" sz="1700">
                  <a:latin typeface="Calibri" panose="020F0502020204030204" pitchFamily="34" charset="0"/>
                </a:rPr>
                <a:t>ID</a:t>
              </a:r>
            </a:p>
          </p:txBody>
        </p:sp>
        <p:sp>
          <p:nvSpPr>
            <p:cNvPr id="112717"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18"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dirty="0">
                  <a:latin typeface="Calibri" panose="020F0502020204030204" pitchFamily="34" charset="0"/>
                </a:rPr>
                <a:t>IP</a:t>
              </a:r>
            </a:p>
            <a:p>
              <a:pPr>
                <a:lnSpc>
                  <a:spcPct val="100000"/>
                </a:lnSpc>
                <a:spcBef>
                  <a:spcPct val="0"/>
                </a:spcBef>
                <a:buClrTx/>
                <a:buSzTx/>
                <a:buFontTx/>
                <a:buNone/>
              </a:pPr>
              <a:r>
                <a:rPr lang="en-US" altLang="zh-TW" sz="1700" dirty="0" err="1">
                  <a:latin typeface="Calibri" panose="020F0502020204030204" pitchFamily="34" charset="0"/>
                </a:rPr>
                <a:t>Src</a:t>
              </a:r>
              <a:endParaRPr lang="en-US" altLang="zh-TW" sz="1700" dirty="0">
                <a:latin typeface="Calibri" panose="020F0502020204030204" pitchFamily="34" charset="0"/>
              </a:endParaRPr>
            </a:p>
          </p:txBody>
        </p:sp>
        <p:sp>
          <p:nvSpPr>
            <p:cNvPr id="112719"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20"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721"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22"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Prot</a:t>
              </a:r>
            </a:p>
          </p:txBody>
        </p:sp>
        <p:sp>
          <p:nvSpPr>
            <p:cNvPr id="112723"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24"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sport</a:t>
              </a:r>
            </a:p>
          </p:txBody>
        </p:sp>
        <p:sp>
          <p:nvSpPr>
            <p:cNvPr id="112725"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26"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dport</a:t>
              </a:r>
            </a:p>
          </p:txBody>
        </p:sp>
        <p:sp>
          <p:nvSpPr>
            <p:cNvPr id="112727"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28"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Forward</a:t>
              </a:r>
            </a:p>
          </p:txBody>
        </p:sp>
      </p:grpSp>
      <p:sp>
        <p:nvSpPr>
          <p:cNvPr id="112660" name="Rectangle 97"/>
          <p:cNvSpPr>
            <a:spLocks/>
          </p:cNvSpPr>
          <p:nvPr/>
        </p:nvSpPr>
        <p:spPr bwMode="auto">
          <a:xfrm>
            <a:off x="13462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1" name="Rectangle 98"/>
          <p:cNvSpPr>
            <a:spLocks/>
          </p:cNvSpPr>
          <p:nvPr/>
        </p:nvSpPr>
        <p:spPr bwMode="auto">
          <a:xfrm>
            <a:off x="1774825" y="4351338"/>
            <a:ext cx="11334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2" name="Rectangle 99"/>
          <p:cNvSpPr>
            <a:spLocks/>
          </p:cNvSpPr>
          <p:nvPr/>
        </p:nvSpPr>
        <p:spPr bwMode="auto">
          <a:xfrm>
            <a:off x="2667000"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3" name="Rectangle 100"/>
          <p:cNvSpPr>
            <a:spLocks/>
          </p:cNvSpPr>
          <p:nvPr/>
        </p:nvSpPr>
        <p:spPr bwMode="auto">
          <a:xfrm>
            <a:off x="33289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4" name="Rectangle 101"/>
          <p:cNvSpPr>
            <a:spLocks/>
          </p:cNvSpPr>
          <p:nvPr/>
        </p:nvSpPr>
        <p:spPr bwMode="auto">
          <a:xfrm>
            <a:off x="39893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5" name="Rectangle 102"/>
          <p:cNvSpPr>
            <a:spLocks/>
          </p:cNvSpPr>
          <p:nvPr/>
        </p:nvSpPr>
        <p:spPr bwMode="auto">
          <a:xfrm>
            <a:off x="46497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6" name="Rectangle 103"/>
          <p:cNvSpPr>
            <a:spLocks/>
          </p:cNvSpPr>
          <p:nvPr/>
        </p:nvSpPr>
        <p:spPr bwMode="auto">
          <a:xfrm>
            <a:off x="5319713"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7" name="Rectangle 104"/>
          <p:cNvSpPr>
            <a:spLocks/>
          </p:cNvSpPr>
          <p:nvPr/>
        </p:nvSpPr>
        <p:spPr bwMode="auto">
          <a:xfrm>
            <a:off x="5980113" y="43513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68" name="Rectangle 105"/>
          <p:cNvSpPr>
            <a:spLocks/>
          </p:cNvSpPr>
          <p:nvPr/>
        </p:nvSpPr>
        <p:spPr bwMode="auto">
          <a:xfrm>
            <a:off x="66421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22</a:t>
            </a:r>
          </a:p>
        </p:txBody>
      </p:sp>
      <p:sp>
        <p:nvSpPr>
          <p:cNvPr id="112669" name="Rectangle 106"/>
          <p:cNvSpPr>
            <a:spLocks/>
          </p:cNvSpPr>
          <p:nvPr/>
        </p:nvSpPr>
        <p:spPr bwMode="auto">
          <a:xfrm>
            <a:off x="7400925"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drop</a:t>
            </a:r>
          </a:p>
        </p:txBody>
      </p:sp>
      <p:sp>
        <p:nvSpPr>
          <p:cNvPr id="112670" name="Rectangle 2"/>
          <p:cNvSpPr>
            <a:spLocks/>
          </p:cNvSpPr>
          <p:nvPr/>
        </p:nvSpPr>
        <p:spPr bwMode="auto">
          <a:xfrm>
            <a:off x="673100" y="3187700"/>
            <a:ext cx="1000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2400" dirty="0">
                <a:solidFill>
                  <a:srgbClr val="000090"/>
                </a:solidFill>
              </a:rPr>
              <a:t>Firewall:</a:t>
            </a:r>
          </a:p>
        </p:txBody>
      </p:sp>
      <p:sp>
        <p:nvSpPr>
          <p:cNvPr id="112671" name="Rectangle 2"/>
          <p:cNvSpPr>
            <a:spLocks/>
          </p:cNvSpPr>
          <p:nvPr/>
        </p:nvSpPr>
        <p:spPr bwMode="auto">
          <a:xfrm>
            <a:off x="1757363" y="4672013"/>
            <a:ext cx="6438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2000" i="1"/>
              <a:t>do not forward (block) all datagrams destined to TCP  port 22</a:t>
            </a:r>
          </a:p>
        </p:txBody>
      </p:sp>
      <p:sp>
        <p:nvSpPr>
          <p:cNvPr id="112672" name="Rectangle 73"/>
          <p:cNvSpPr>
            <a:spLocks/>
          </p:cNvSpPr>
          <p:nvPr/>
        </p:nvSpPr>
        <p:spPr bwMode="auto">
          <a:xfrm>
            <a:off x="6477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grpSp>
        <p:nvGrpSpPr>
          <p:cNvPr id="112673" name="Group 74"/>
          <p:cNvGrpSpPr>
            <a:grpSpLocks/>
          </p:cNvGrpSpPr>
          <p:nvPr/>
        </p:nvGrpSpPr>
        <p:grpSpPr bwMode="auto">
          <a:xfrm>
            <a:off x="649288" y="5372100"/>
            <a:ext cx="7483475" cy="571500"/>
            <a:chOff x="0" y="0"/>
            <a:chExt cx="6704" cy="512"/>
          </a:xfrm>
        </p:grpSpPr>
        <p:sp>
          <p:nvSpPr>
            <p:cNvPr id="112685"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86"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Switch</a:t>
              </a:r>
            </a:p>
            <a:p>
              <a:pPr>
                <a:lnSpc>
                  <a:spcPct val="100000"/>
                </a:lnSpc>
                <a:spcBef>
                  <a:spcPct val="0"/>
                </a:spcBef>
                <a:buClrTx/>
                <a:buSzTx/>
                <a:buFontTx/>
                <a:buNone/>
              </a:pPr>
              <a:r>
                <a:rPr lang="en-US" altLang="zh-TW" sz="1700">
                  <a:latin typeface="Calibri" panose="020F0502020204030204" pitchFamily="34" charset="0"/>
                </a:rPr>
                <a:t>Port</a:t>
              </a:r>
            </a:p>
          </p:txBody>
        </p:sp>
        <p:sp>
          <p:nvSpPr>
            <p:cNvPr id="112687"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88"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2689"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90"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691"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92"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Eth</a:t>
              </a:r>
            </a:p>
            <a:p>
              <a:pPr>
                <a:lnSpc>
                  <a:spcPct val="100000"/>
                </a:lnSpc>
                <a:spcBef>
                  <a:spcPct val="0"/>
                </a:spcBef>
                <a:buClrTx/>
                <a:buSzTx/>
                <a:buFontTx/>
                <a:buNone/>
              </a:pPr>
              <a:r>
                <a:rPr lang="en-US" altLang="zh-TW" sz="1700">
                  <a:latin typeface="Calibri" panose="020F0502020204030204" pitchFamily="34" charset="0"/>
                </a:rPr>
                <a:t>type</a:t>
              </a:r>
            </a:p>
          </p:txBody>
        </p:sp>
        <p:sp>
          <p:nvSpPr>
            <p:cNvPr id="112693"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94"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VLAN</a:t>
              </a:r>
            </a:p>
            <a:p>
              <a:pPr>
                <a:lnSpc>
                  <a:spcPct val="100000"/>
                </a:lnSpc>
                <a:spcBef>
                  <a:spcPct val="0"/>
                </a:spcBef>
                <a:buClrTx/>
                <a:buSzTx/>
                <a:buFontTx/>
                <a:buNone/>
              </a:pPr>
              <a:r>
                <a:rPr lang="en-US" altLang="zh-TW" sz="1700">
                  <a:latin typeface="Calibri" panose="020F0502020204030204" pitchFamily="34" charset="0"/>
                </a:rPr>
                <a:t>ID</a:t>
              </a:r>
            </a:p>
          </p:txBody>
        </p:sp>
        <p:sp>
          <p:nvSpPr>
            <p:cNvPr id="112695"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96"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2697"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698"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2699"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00"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Prot</a:t>
              </a:r>
            </a:p>
          </p:txBody>
        </p:sp>
        <p:sp>
          <p:nvSpPr>
            <p:cNvPr id="112701"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02"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sport</a:t>
              </a:r>
            </a:p>
          </p:txBody>
        </p:sp>
        <p:sp>
          <p:nvSpPr>
            <p:cNvPr id="112703"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04"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dport</a:t>
              </a:r>
            </a:p>
          </p:txBody>
        </p:sp>
        <p:sp>
          <p:nvSpPr>
            <p:cNvPr id="112705"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2706"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Forward</a:t>
              </a:r>
            </a:p>
          </p:txBody>
        </p:sp>
      </p:grpSp>
      <p:sp>
        <p:nvSpPr>
          <p:cNvPr id="112674" name="Rectangle 97"/>
          <p:cNvSpPr>
            <a:spLocks/>
          </p:cNvSpPr>
          <p:nvPr/>
        </p:nvSpPr>
        <p:spPr bwMode="auto">
          <a:xfrm>
            <a:off x="13081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75" name="Rectangle 98"/>
          <p:cNvSpPr>
            <a:spLocks/>
          </p:cNvSpPr>
          <p:nvPr/>
        </p:nvSpPr>
        <p:spPr bwMode="auto">
          <a:xfrm>
            <a:off x="1736725" y="6038850"/>
            <a:ext cx="1133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76" name="Rectangle 99"/>
          <p:cNvSpPr>
            <a:spLocks/>
          </p:cNvSpPr>
          <p:nvPr/>
        </p:nvSpPr>
        <p:spPr bwMode="auto">
          <a:xfrm>
            <a:off x="2628900" y="6038850"/>
            <a:ext cx="661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77" name="Rectangle 100"/>
          <p:cNvSpPr>
            <a:spLocks/>
          </p:cNvSpPr>
          <p:nvPr/>
        </p:nvSpPr>
        <p:spPr bwMode="auto">
          <a:xfrm>
            <a:off x="3290888"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78" name="Rectangle 101"/>
          <p:cNvSpPr>
            <a:spLocks/>
          </p:cNvSpPr>
          <p:nvPr/>
        </p:nvSpPr>
        <p:spPr bwMode="auto">
          <a:xfrm>
            <a:off x="3948113"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900">
                <a:latin typeface="Calibri" panose="020F0502020204030204" pitchFamily="34" charset="0"/>
              </a:rPr>
              <a:t>128.119.1.1</a:t>
            </a:r>
          </a:p>
        </p:txBody>
      </p:sp>
      <p:sp>
        <p:nvSpPr>
          <p:cNvPr id="112679" name="Rectangle 102"/>
          <p:cNvSpPr>
            <a:spLocks/>
          </p:cNvSpPr>
          <p:nvPr/>
        </p:nvSpPr>
        <p:spPr bwMode="auto">
          <a:xfrm>
            <a:off x="4611688"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80" name="Rectangle 103"/>
          <p:cNvSpPr>
            <a:spLocks/>
          </p:cNvSpPr>
          <p:nvPr/>
        </p:nvSpPr>
        <p:spPr bwMode="auto">
          <a:xfrm>
            <a:off x="5281613"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81" name="Rectangle 104"/>
          <p:cNvSpPr>
            <a:spLocks/>
          </p:cNvSpPr>
          <p:nvPr/>
        </p:nvSpPr>
        <p:spPr bwMode="auto">
          <a:xfrm>
            <a:off x="5942013" y="6038850"/>
            <a:ext cx="6619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82" name="Rectangle 105"/>
          <p:cNvSpPr>
            <a:spLocks/>
          </p:cNvSpPr>
          <p:nvPr/>
        </p:nvSpPr>
        <p:spPr bwMode="auto">
          <a:xfrm>
            <a:off x="6604000" y="60388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2683" name="Rectangle 106"/>
          <p:cNvSpPr>
            <a:spLocks/>
          </p:cNvSpPr>
          <p:nvPr/>
        </p:nvSpPr>
        <p:spPr bwMode="auto">
          <a:xfrm>
            <a:off x="7362825" y="5975350"/>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drop</a:t>
            </a:r>
          </a:p>
        </p:txBody>
      </p:sp>
      <p:sp>
        <p:nvSpPr>
          <p:cNvPr id="112684" name="Rectangle 2"/>
          <p:cNvSpPr>
            <a:spLocks/>
          </p:cNvSpPr>
          <p:nvPr/>
        </p:nvSpPr>
        <p:spPr bwMode="auto">
          <a:xfrm>
            <a:off x="2036763" y="6296025"/>
            <a:ext cx="6184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2000" i="1" dirty="0"/>
              <a:t>do not forward (block) all datagrams sent by host 128.119.1.1</a:t>
            </a:r>
          </a:p>
        </p:txBody>
      </p:sp>
    </p:spTree>
    <p:extLst>
      <p:ext uri="{BB962C8B-B14F-4D97-AF65-F5344CB8AC3E}">
        <p14:creationId xmlns:p14="http://schemas.microsoft.com/office/powerpoint/2010/main" val="13897973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p:cNvSpPr>
          <p:nvPr/>
        </p:nvSpPr>
        <p:spPr bwMode="auto">
          <a:xfrm>
            <a:off x="669925" y="1193800"/>
            <a:ext cx="5708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2400">
                <a:solidFill>
                  <a:srgbClr val="000090"/>
                </a:solidFill>
              </a:rPr>
              <a:t>Destination-based layer 2 (switch) forwarding:</a:t>
            </a:r>
          </a:p>
        </p:txBody>
      </p:sp>
      <p:sp>
        <p:nvSpPr>
          <p:cNvPr id="113667" name="Rectangle 3"/>
          <p:cNvSpPr>
            <a:spLocks/>
          </p:cNvSpPr>
          <p:nvPr/>
        </p:nvSpPr>
        <p:spPr bwMode="auto">
          <a:xfrm>
            <a:off x="6858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grpSp>
        <p:nvGrpSpPr>
          <p:cNvPr id="113668" name="Group 4"/>
          <p:cNvGrpSpPr>
            <a:grpSpLocks/>
          </p:cNvGrpSpPr>
          <p:nvPr/>
        </p:nvGrpSpPr>
        <p:grpSpPr bwMode="auto">
          <a:xfrm>
            <a:off x="687388" y="1644650"/>
            <a:ext cx="7483475" cy="571500"/>
            <a:chOff x="0" y="0"/>
            <a:chExt cx="6704" cy="512"/>
          </a:xfrm>
        </p:grpSpPr>
        <p:sp>
          <p:nvSpPr>
            <p:cNvPr id="11368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8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Switch</a:t>
              </a:r>
            </a:p>
            <a:p>
              <a:pPr>
                <a:lnSpc>
                  <a:spcPct val="100000"/>
                </a:lnSpc>
                <a:spcBef>
                  <a:spcPct val="0"/>
                </a:spcBef>
                <a:buClrTx/>
                <a:buSzTx/>
                <a:buFontTx/>
                <a:buNone/>
              </a:pPr>
              <a:r>
                <a:rPr lang="en-US" altLang="zh-TW" sz="1700">
                  <a:latin typeface="Calibri" panose="020F0502020204030204" pitchFamily="34" charset="0"/>
                </a:rPr>
                <a:t>Port</a:t>
              </a:r>
            </a:p>
          </p:txBody>
        </p:sp>
        <p:sp>
          <p:nvSpPr>
            <p:cNvPr id="11368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8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368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8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MAC</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369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9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Eth</a:t>
              </a:r>
            </a:p>
            <a:p>
              <a:pPr>
                <a:lnSpc>
                  <a:spcPct val="100000"/>
                </a:lnSpc>
                <a:spcBef>
                  <a:spcPct val="0"/>
                </a:spcBef>
                <a:buClrTx/>
                <a:buSzTx/>
                <a:buFontTx/>
                <a:buNone/>
              </a:pPr>
              <a:r>
                <a:rPr lang="en-US" altLang="zh-TW" sz="1700">
                  <a:latin typeface="Calibri" panose="020F0502020204030204" pitchFamily="34" charset="0"/>
                </a:rPr>
                <a:t>type</a:t>
              </a:r>
            </a:p>
          </p:txBody>
        </p:sp>
        <p:sp>
          <p:nvSpPr>
            <p:cNvPr id="11369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9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VLAN</a:t>
              </a:r>
            </a:p>
            <a:p>
              <a:pPr>
                <a:lnSpc>
                  <a:spcPct val="100000"/>
                </a:lnSpc>
                <a:spcBef>
                  <a:spcPct val="0"/>
                </a:spcBef>
                <a:buClrTx/>
                <a:buSzTx/>
                <a:buFontTx/>
                <a:buNone/>
              </a:pPr>
              <a:r>
                <a:rPr lang="en-US" altLang="zh-TW" sz="1700">
                  <a:latin typeface="Calibri" panose="020F0502020204030204" pitchFamily="34" charset="0"/>
                </a:rPr>
                <a:t>ID</a:t>
              </a:r>
            </a:p>
          </p:txBody>
        </p:sp>
        <p:sp>
          <p:nvSpPr>
            <p:cNvPr id="11369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9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Src</a:t>
              </a:r>
            </a:p>
          </p:txBody>
        </p:sp>
        <p:sp>
          <p:nvSpPr>
            <p:cNvPr id="11369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9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Dst</a:t>
              </a:r>
            </a:p>
          </p:txBody>
        </p:sp>
        <p:sp>
          <p:nvSpPr>
            <p:cNvPr id="11369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69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IP</a:t>
              </a:r>
            </a:p>
            <a:p>
              <a:pPr>
                <a:lnSpc>
                  <a:spcPct val="100000"/>
                </a:lnSpc>
                <a:spcBef>
                  <a:spcPct val="0"/>
                </a:spcBef>
                <a:buClrTx/>
                <a:buSzTx/>
                <a:buFontTx/>
                <a:buNone/>
              </a:pPr>
              <a:r>
                <a:rPr lang="en-US" altLang="zh-TW" sz="1700">
                  <a:latin typeface="Calibri" panose="020F0502020204030204" pitchFamily="34" charset="0"/>
                </a:rPr>
                <a:t>Prot</a:t>
              </a:r>
            </a:p>
          </p:txBody>
        </p:sp>
        <p:sp>
          <p:nvSpPr>
            <p:cNvPr id="11370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70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sport</a:t>
              </a:r>
            </a:p>
          </p:txBody>
        </p:sp>
        <p:sp>
          <p:nvSpPr>
            <p:cNvPr id="11370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70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TCP</a:t>
              </a:r>
            </a:p>
            <a:p>
              <a:pPr>
                <a:lnSpc>
                  <a:spcPct val="100000"/>
                </a:lnSpc>
                <a:spcBef>
                  <a:spcPct val="0"/>
                </a:spcBef>
                <a:buClrTx/>
                <a:buSzTx/>
                <a:buFontTx/>
                <a:buNone/>
              </a:pPr>
              <a:r>
                <a:rPr lang="en-US" altLang="zh-TW" sz="1700">
                  <a:latin typeface="Calibri" panose="020F0502020204030204" pitchFamily="34" charset="0"/>
                </a:rPr>
                <a:t>dport</a:t>
              </a:r>
            </a:p>
          </p:txBody>
        </p:sp>
        <p:sp>
          <p:nvSpPr>
            <p:cNvPr id="11370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endParaRPr lang="zh-TW" altLang="zh-TW" sz="1800">
                <a:latin typeface="Calibri" panose="020F0502020204030204" pitchFamily="34" charset="0"/>
              </a:endParaRPr>
            </a:p>
          </p:txBody>
        </p:sp>
        <p:sp>
          <p:nvSpPr>
            <p:cNvPr id="11370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Action</a:t>
              </a:r>
            </a:p>
          </p:txBody>
        </p:sp>
      </p:grpSp>
      <p:sp>
        <p:nvSpPr>
          <p:cNvPr id="113669" name="Rectangle 28"/>
          <p:cNvSpPr>
            <a:spLocks/>
          </p:cNvSpPr>
          <p:nvPr/>
        </p:nvSpPr>
        <p:spPr bwMode="auto">
          <a:xfrm>
            <a:off x="2008188" y="2312988"/>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0" name="Rectangle 29"/>
          <p:cNvSpPr>
            <a:spLocks/>
          </p:cNvSpPr>
          <p:nvPr/>
        </p:nvSpPr>
        <p:spPr bwMode="auto">
          <a:xfrm>
            <a:off x="2667000" y="2312988"/>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1" name="Rectangle 30"/>
          <p:cNvSpPr>
            <a:spLocks/>
          </p:cNvSpPr>
          <p:nvPr/>
        </p:nvSpPr>
        <p:spPr bwMode="auto">
          <a:xfrm>
            <a:off x="33289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2" name="Rectangle 31"/>
          <p:cNvSpPr>
            <a:spLocks/>
          </p:cNvSpPr>
          <p:nvPr/>
        </p:nvSpPr>
        <p:spPr bwMode="auto">
          <a:xfrm>
            <a:off x="39893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3" name="Rectangle 32"/>
          <p:cNvSpPr>
            <a:spLocks/>
          </p:cNvSpPr>
          <p:nvPr/>
        </p:nvSpPr>
        <p:spPr bwMode="auto">
          <a:xfrm>
            <a:off x="4649788"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4" name="Rectangle 33"/>
          <p:cNvSpPr>
            <a:spLocks/>
          </p:cNvSpPr>
          <p:nvPr/>
        </p:nvSpPr>
        <p:spPr bwMode="auto">
          <a:xfrm>
            <a:off x="5319713"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5" name="Rectangle 34"/>
          <p:cNvSpPr>
            <a:spLocks/>
          </p:cNvSpPr>
          <p:nvPr/>
        </p:nvSpPr>
        <p:spPr bwMode="auto">
          <a:xfrm>
            <a:off x="5980113" y="2312988"/>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6" name="Rectangle 35"/>
          <p:cNvSpPr>
            <a:spLocks/>
          </p:cNvSpPr>
          <p:nvPr/>
        </p:nvSpPr>
        <p:spPr bwMode="auto">
          <a:xfrm>
            <a:off x="6642100"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a:t>
            </a:r>
          </a:p>
        </p:txBody>
      </p:sp>
      <p:sp>
        <p:nvSpPr>
          <p:cNvPr id="113677" name="Rectangle 36"/>
          <p:cNvSpPr>
            <a:spLocks/>
          </p:cNvSpPr>
          <p:nvPr/>
        </p:nvSpPr>
        <p:spPr bwMode="auto">
          <a:xfrm>
            <a:off x="7400925" y="2312988"/>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700">
                <a:latin typeface="Calibri" panose="020F0502020204030204" pitchFamily="34" charset="0"/>
              </a:rPr>
              <a:t>port3</a:t>
            </a:r>
          </a:p>
        </p:txBody>
      </p:sp>
      <p:pic>
        <p:nvPicPr>
          <p:cNvPr id="113678" name="Picture 12"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814388"/>
            <a:ext cx="2354263"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9" name="Rectangle 1"/>
          <p:cNvSpPr txBox="1">
            <a:spLocks noChangeArrowheads="1"/>
          </p:cNvSpPr>
          <p:nvPr/>
        </p:nvSpPr>
        <p:spPr bwMode="auto">
          <a:xfrm>
            <a:off x="533400" y="-12700"/>
            <a:ext cx="2811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4400">
                <a:solidFill>
                  <a:srgbClr val="000099"/>
                </a:solidFill>
              </a:rPr>
              <a:t>Examples</a:t>
            </a:r>
            <a:endParaRPr lang="en-US" altLang="zh-TW" sz="3900">
              <a:solidFill>
                <a:srgbClr val="000099"/>
              </a:solidFill>
            </a:endParaRPr>
          </a:p>
        </p:txBody>
      </p:sp>
      <p:sp>
        <p:nvSpPr>
          <p:cNvPr id="113680" name="Rectangle 2"/>
          <p:cNvSpPr>
            <a:spLocks/>
          </p:cNvSpPr>
          <p:nvPr/>
        </p:nvSpPr>
        <p:spPr bwMode="auto">
          <a:xfrm>
            <a:off x="2814638" y="2692400"/>
            <a:ext cx="53562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2000" i="1"/>
              <a:t>layer 2 frames from MAC address 22:A7:23:11:E1:02 should be forwarded to output port </a:t>
            </a:r>
            <a:r>
              <a:rPr lang="en-US" altLang="zh-TW" sz="2000"/>
              <a:t>6 </a:t>
            </a:r>
          </a:p>
        </p:txBody>
      </p:sp>
      <p:sp>
        <p:nvSpPr>
          <p:cNvPr id="113681" name="Rectangle 28"/>
          <p:cNvSpPr>
            <a:spLocks/>
          </p:cNvSpPr>
          <p:nvPr/>
        </p:nvSpPr>
        <p:spPr bwMode="auto">
          <a:xfrm>
            <a:off x="1320800"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defTabSz="45720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defTabSz="4572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defTabSz="4572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100">
                <a:latin typeface="Calibri" panose="020F0502020204030204" pitchFamily="34" charset="0"/>
              </a:rPr>
              <a:t>22:A7:23:</a:t>
            </a:r>
          </a:p>
          <a:p>
            <a:pPr>
              <a:lnSpc>
                <a:spcPct val="100000"/>
              </a:lnSpc>
              <a:spcBef>
                <a:spcPct val="0"/>
              </a:spcBef>
              <a:buClrTx/>
              <a:buSzTx/>
              <a:buFontTx/>
              <a:buNone/>
            </a:pPr>
            <a:r>
              <a:rPr lang="en-US" altLang="zh-TW" sz="1100">
                <a:latin typeface="Calibri" panose="020F0502020204030204" pitchFamily="34" charset="0"/>
              </a:rPr>
              <a:t>11:E1:02</a:t>
            </a:r>
          </a:p>
        </p:txBody>
      </p:sp>
      <p:sp>
        <p:nvSpPr>
          <p:cNvPr id="113682" name="Slide Number Placeholder 5"/>
          <p:cNvSpPr>
            <a:spLocks noGrp="1"/>
          </p:cNvSpPr>
          <p:nvPr>
            <p:ph type="sldNum" sz="quarter" idx="12"/>
          </p:nvPr>
        </p:nvSpPr>
        <p:spPr>
          <a:xfrm>
            <a:off x="8456613" y="6475413"/>
            <a:ext cx="561975" cy="273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nSpc>
                <a:spcPct val="100000"/>
              </a:lnSpc>
              <a:spcBef>
                <a:spcPct val="0"/>
              </a:spcBef>
              <a:buClrTx/>
              <a:buSzTx/>
              <a:buFontTx/>
              <a:buNone/>
            </a:pPr>
            <a:r>
              <a:rPr lang="en-US" altLang="zh-TW" sz="1200">
                <a:latin typeface="Tahoma" panose="020B0604030504040204" pitchFamily="34" charset="0"/>
              </a:rPr>
              <a:t>4-</a:t>
            </a:r>
            <a:fld id="{3ECACB44-4A1C-4712-97BB-247136D4F9B5}" type="slidenum">
              <a:rPr lang="en-US" altLang="zh-TW" sz="1200" smtClean="0">
                <a:latin typeface="Tahoma" panose="020B0604030504040204" pitchFamily="34" charset="0"/>
              </a:rPr>
              <a:pPr>
                <a:lnSpc>
                  <a:spcPct val="100000"/>
                </a:lnSpc>
                <a:spcBef>
                  <a:spcPct val="0"/>
                </a:spcBef>
                <a:buClrTx/>
                <a:buSzTx/>
                <a:buFontTx/>
                <a:buNone/>
              </a:pPr>
              <a:t>34</a:t>
            </a:fld>
            <a:endParaRPr lang="en-US" altLang="zh-TW" sz="1200">
              <a:latin typeface="Tahoma" panose="020B0604030504040204" pitchFamily="34" charset="0"/>
            </a:endParaRPr>
          </a:p>
        </p:txBody>
      </p:sp>
      <p:sp>
        <p:nvSpPr>
          <p:cNvPr id="113683" name="Footer Placeholder 2"/>
          <p:cNvSpPr>
            <a:spLocks noGrp="1"/>
          </p:cNvSpPr>
          <p:nvPr>
            <p:ph type="ftr" sz="quarter" idx="11"/>
          </p:nvPr>
        </p:nvSpPr>
        <p:spPr bwMode="auto">
          <a:xfrm>
            <a:off x="6375400" y="6475413"/>
            <a:ext cx="2178050" cy="241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ＭＳ Ｐゴシック" panose="020B0600070205080204" pitchFamily="34" charset="-128"/>
                <a:cs typeface="Gill Sans MT" panose="020B0502020104020203" pitchFamily="34" charset="0"/>
              </a:defRPr>
            </a:lvl2pPr>
            <a:lvl3pPr marL="1143000" indent="-228600">
              <a:spcBef>
                <a:spcPct val="20000"/>
              </a:spcBef>
              <a:buChar char="•"/>
              <a:defRPr sz="2000">
                <a:solidFill>
                  <a:schemeClr val="tx1"/>
                </a:solidFill>
                <a:latin typeface="Gill Sans MT" panose="020B0502020104020203" pitchFamily="34" charset="0"/>
                <a:ea typeface="Gill Sans MT" panose="020B0502020104020203" pitchFamily="34" charset="0"/>
                <a:cs typeface="Gill Sans MT" panose="020B0502020104020203" pitchFamily="34" charset="0"/>
              </a:defRPr>
            </a:lvl3pPr>
            <a:lvl4pPr marL="16002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4pPr>
            <a:lvl5pPr marL="2057400" indent="-228600">
              <a:spcBef>
                <a:spcPct val="20000"/>
              </a:spcBef>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panose="020B0502020104020203" pitchFamily="34" charset="0"/>
                <a:cs typeface="Gill Sans MT" panose="020B0502020104020203" pitchFamily="34" charset="0"/>
              </a:defRPr>
            </a:lvl9pPr>
          </a:lstStyle>
          <a:p>
            <a:pPr algn="r">
              <a:lnSpc>
                <a:spcPct val="100000"/>
              </a:lnSpc>
              <a:spcBef>
                <a:spcPct val="0"/>
              </a:spcBef>
              <a:buClrTx/>
              <a:buSzTx/>
              <a:buFontTx/>
              <a:buNone/>
            </a:pPr>
            <a:r>
              <a:rPr lang="en-US" altLang="zh-TW" sz="1200">
                <a:solidFill>
                  <a:srgbClr val="000000"/>
                </a:solidFill>
                <a:latin typeface="Tahoma" panose="020B0604030504040204" pitchFamily="34" charset="0"/>
                <a:cs typeface="Arial" panose="020B0604020202020204" pitchFamily="34" charset="0"/>
              </a:rPr>
              <a:t>Network Layer: Data Plane</a:t>
            </a:r>
          </a:p>
        </p:txBody>
      </p:sp>
    </p:spTree>
    <p:extLst>
      <p:ext uri="{BB962C8B-B14F-4D97-AF65-F5344CB8AC3E}">
        <p14:creationId xmlns:p14="http://schemas.microsoft.com/office/powerpoint/2010/main" val="424770424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OpenFlow</a:t>
            </a:r>
            <a:r>
              <a:rPr lang="en-US" dirty="0"/>
              <a:t>: Types of Messages</a:t>
            </a:r>
          </a:p>
        </p:txBody>
      </p:sp>
      <p:sp>
        <p:nvSpPr>
          <p:cNvPr id="3" name="Content Placeholder 2"/>
          <p:cNvSpPr>
            <a:spLocks noGrp="1"/>
          </p:cNvSpPr>
          <p:nvPr>
            <p:ph idx="1"/>
          </p:nvPr>
        </p:nvSpPr>
        <p:spPr>
          <a:xfrm>
            <a:off x="457200" y="1600200"/>
            <a:ext cx="8229600" cy="4725739"/>
          </a:xfrm>
        </p:spPr>
        <p:txBody>
          <a:bodyPr>
            <a:normAutofit fontScale="85000" lnSpcReduction="10000"/>
          </a:bodyPr>
          <a:lstStyle/>
          <a:p>
            <a:pPr defTabSz="914400">
              <a:spcBef>
                <a:spcPts val="450"/>
              </a:spcBef>
              <a:buClr>
                <a:schemeClr val="accent2"/>
              </a:buClr>
              <a:buFont typeface="Wingdings" charset="0"/>
              <a:buChar char="§"/>
            </a:pPr>
            <a:r>
              <a:rPr lang="en-US" dirty="0">
                <a:solidFill>
                  <a:srgbClr val="000000"/>
                </a:solidFill>
              </a:rPr>
              <a:t>Asynchronous (Controller-to-Switch)</a:t>
            </a:r>
            <a:r>
              <a:rPr lang="zh-TW" altLang="en-US" dirty="0">
                <a:solidFill>
                  <a:srgbClr val="000000"/>
                </a:solidFill>
              </a:rPr>
              <a:t> 非同步</a:t>
            </a:r>
            <a:endParaRPr lang="en-US" dirty="0">
              <a:solidFill>
                <a:srgbClr val="000000"/>
              </a:solidFill>
            </a:endParaRPr>
          </a:p>
          <a:p>
            <a:pPr marL="730250" lvl="1" indent="-374650" defTabSz="914400">
              <a:spcBef>
                <a:spcPts val="450"/>
              </a:spcBef>
              <a:buClr>
                <a:schemeClr val="accent2"/>
              </a:buClr>
              <a:buFont typeface="Wingdings" charset="0"/>
              <a:buChar char="§"/>
            </a:pPr>
            <a:r>
              <a:rPr lang="en-US" sz="1600" dirty="0">
                <a:solidFill>
                  <a:srgbClr val="FF0000"/>
                </a:solidFill>
              </a:rPr>
              <a:t>Send-packet: </a:t>
            </a:r>
            <a:r>
              <a:rPr lang="en-US" sz="1600" dirty="0">
                <a:solidFill>
                  <a:srgbClr val="000000"/>
                </a:solidFill>
              </a:rPr>
              <a:t>to send packet out of a specific port on a switch</a:t>
            </a:r>
          </a:p>
          <a:p>
            <a:pPr marL="730250" lvl="1" indent="-374650" defTabSz="914400">
              <a:spcBef>
                <a:spcPts val="450"/>
              </a:spcBef>
              <a:buClr>
                <a:schemeClr val="accent2"/>
              </a:buClr>
              <a:buFont typeface="Wingdings" charset="0"/>
              <a:buChar char="§"/>
            </a:pPr>
            <a:r>
              <a:rPr lang="en-US" sz="1600" dirty="0">
                <a:solidFill>
                  <a:srgbClr val="FF0000"/>
                </a:solidFill>
              </a:rPr>
              <a:t>Flow-mod</a:t>
            </a:r>
            <a:r>
              <a:rPr lang="en-US" sz="1600" dirty="0">
                <a:solidFill>
                  <a:srgbClr val="000000"/>
                </a:solidFill>
              </a:rPr>
              <a:t>: to add/delete/modify flows in the flow table</a:t>
            </a:r>
          </a:p>
          <a:p>
            <a:pPr marL="730250" lvl="1" indent="-374650" defTabSz="914400">
              <a:spcBef>
                <a:spcPts val="450"/>
              </a:spcBef>
              <a:buClr>
                <a:schemeClr val="accent2"/>
              </a:buClr>
              <a:buFont typeface="Wingdings" charset="0"/>
              <a:buChar char="§"/>
            </a:pPr>
            <a:endParaRPr lang="en-US" sz="1600" dirty="0">
              <a:solidFill>
                <a:srgbClr val="000000"/>
              </a:solidFill>
            </a:endParaRPr>
          </a:p>
          <a:p>
            <a:pPr marL="330200" indent="-374650" defTabSz="914400">
              <a:spcBef>
                <a:spcPts val="450"/>
              </a:spcBef>
              <a:buClr>
                <a:schemeClr val="accent2"/>
              </a:buClr>
              <a:buFont typeface="Wingdings" charset="0"/>
              <a:buChar char="§"/>
            </a:pPr>
            <a:r>
              <a:rPr lang="en-US" sz="3100" dirty="0">
                <a:solidFill>
                  <a:srgbClr val="000000"/>
                </a:solidFill>
              </a:rPr>
              <a:t>Asynchronous (initiated by the controller)</a:t>
            </a:r>
          </a:p>
          <a:p>
            <a:pPr marL="730250" lvl="1" indent="-374650" defTabSz="914400">
              <a:spcBef>
                <a:spcPts val="450"/>
              </a:spcBef>
              <a:buClr>
                <a:schemeClr val="accent2"/>
              </a:buClr>
              <a:buFont typeface="Wingdings" charset="0"/>
              <a:buChar char="§"/>
            </a:pPr>
            <a:r>
              <a:rPr lang="en-US" sz="1600" dirty="0">
                <a:solidFill>
                  <a:srgbClr val="FF0000"/>
                </a:solidFill>
              </a:rPr>
              <a:t>Read-state: </a:t>
            </a:r>
            <a:r>
              <a:rPr lang="en-US" sz="1600" dirty="0">
                <a:solidFill>
                  <a:srgbClr val="000000"/>
                </a:solidFill>
              </a:rPr>
              <a:t>to collect statistics about flow table, ports and individual flows</a:t>
            </a:r>
          </a:p>
          <a:p>
            <a:pPr marL="730250" lvl="1" indent="-374650" defTabSz="914400">
              <a:spcBef>
                <a:spcPts val="450"/>
              </a:spcBef>
              <a:buClr>
                <a:schemeClr val="accent2"/>
              </a:buClr>
              <a:buFont typeface="Wingdings" charset="0"/>
              <a:buChar char="§"/>
            </a:pPr>
            <a:r>
              <a:rPr lang="en-US" sz="1600" dirty="0">
                <a:solidFill>
                  <a:srgbClr val="FF0000"/>
                </a:solidFill>
              </a:rPr>
              <a:t>Features: </a:t>
            </a:r>
            <a:r>
              <a:rPr lang="en-US" sz="1600" dirty="0">
                <a:solidFill>
                  <a:srgbClr val="000000"/>
                </a:solidFill>
              </a:rPr>
              <a:t>sent by controller when a switch connects to find out the features supported by a switch</a:t>
            </a:r>
          </a:p>
          <a:p>
            <a:pPr marL="730250" lvl="1" indent="-374650" defTabSz="914400">
              <a:spcBef>
                <a:spcPts val="450"/>
              </a:spcBef>
              <a:buClr>
                <a:schemeClr val="accent2"/>
              </a:buClr>
              <a:buFont typeface="Wingdings" charset="0"/>
              <a:buChar char="§"/>
            </a:pPr>
            <a:r>
              <a:rPr lang="en-US" sz="1600" dirty="0">
                <a:solidFill>
                  <a:srgbClr val="FF0000"/>
                </a:solidFill>
              </a:rPr>
              <a:t>Configuration</a:t>
            </a:r>
            <a:r>
              <a:rPr lang="en-US" altLang="zh-TW" sz="1600" dirty="0">
                <a:solidFill>
                  <a:srgbClr val="FF0000"/>
                </a:solidFill>
              </a:rPr>
              <a:t>(</a:t>
            </a:r>
            <a:r>
              <a:rPr lang="zh-TW" altLang="en-US" sz="1600" dirty="0">
                <a:solidFill>
                  <a:srgbClr val="FF0000"/>
                </a:solidFill>
              </a:rPr>
              <a:t>組態</a:t>
            </a:r>
            <a:r>
              <a:rPr lang="en-US" altLang="zh-TW" sz="1600" dirty="0">
                <a:solidFill>
                  <a:srgbClr val="FF0000"/>
                </a:solidFill>
              </a:rPr>
              <a:t>)</a:t>
            </a:r>
            <a:r>
              <a:rPr lang="en-US" sz="1600" dirty="0">
                <a:solidFill>
                  <a:srgbClr val="FF0000"/>
                </a:solidFill>
              </a:rPr>
              <a:t>: </a:t>
            </a:r>
            <a:r>
              <a:rPr lang="en-US" sz="1600" dirty="0">
                <a:solidFill>
                  <a:srgbClr val="000000"/>
                </a:solidFill>
              </a:rPr>
              <a:t>to set and query configuration parameters in the switch</a:t>
            </a:r>
          </a:p>
          <a:p>
            <a:pPr marL="730250" lvl="1" indent="-374650" defTabSz="914400">
              <a:spcBef>
                <a:spcPts val="450"/>
              </a:spcBef>
              <a:buClr>
                <a:schemeClr val="accent2"/>
              </a:buClr>
              <a:buFont typeface="Wingdings" charset="0"/>
              <a:buChar char="§"/>
            </a:pPr>
            <a:endParaRPr lang="en-US" sz="1600" dirty="0">
              <a:solidFill>
                <a:srgbClr val="000000"/>
              </a:solidFill>
            </a:endParaRPr>
          </a:p>
          <a:p>
            <a:pPr defTabSz="914400">
              <a:spcBef>
                <a:spcPts val="450"/>
              </a:spcBef>
              <a:buClr>
                <a:schemeClr val="accent2"/>
              </a:buClr>
              <a:buFont typeface="Wingdings" charset="0"/>
              <a:buChar char="§"/>
            </a:pPr>
            <a:r>
              <a:rPr lang="en-US" dirty="0">
                <a:solidFill>
                  <a:srgbClr val="000000"/>
                </a:solidFill>
              </a:rPr>
              <a:t>Asynchronous (initiated by the switch)</a:t>
            </a:r>
          </a:p>
          <a:p>
            <a:pPr marL="684213" lvl="1" defTabSz="914400">
              <a:spcBef>
                <a:spcPts val="400"/>
              </a:spcBef>
              <a:buClr>
                <a:schemeClr val="accent2"/>
              </a:buClr>
              <a:buFont typeface="Wingdings" charset="0"/>
              <a:buChar char="§"/>
            </a:pPr>
            <a:r>
              <a:rPr lang="en-US" sz="1600" dirty="0">
                <a:solidFill>
                  <a:srgbClr val="FF0000"/>
                </a:solidFill>
              </a:rPr>
              <a:t>Packet-in</a:t>
            </a:r>
            <a:r>
              <a:rPr lang="en-US" sz="1600" dirty="0"/>
              <a:t>: for all packets that do not have a matching rule, this event is sent to controller</a:t>
            </a:r>
          </a:p>
          <a:p>
            <a:pPr marL="684213" lvl="1" defTabSz="914400">
              <a:spcBef>
                <a:spcPts val="400"/>
              </a:spcBef>
              <a:buClr>
                <a:schemeClr val="accent2"/>
              </a:buClr>
              <a:buFont typeface="Wingdings" charset="0"/>
              <a:buChar char="§"/>
            </a:pPr>
            <a:r>
              <a:rPr lang="en-US" sz="1600" dirty="0">
                <a:solidFill>
                  <a:srgbClr val="FF0000"/>
                </a:solidFill>
              </a:rPr>
              <a:t>Flow-removed:  </a:t>
            </a:r>
            <a:r>
              <a:rPr lang="en-US" sz="1600" dirty="0">
                <a:solidFill>
                  <a:srgbClr val="000000"/>
                </a:solidFill>
              </a:rPr>
              <a:t>whenever </a:t>
            </a:r>
            <a:r>
              <a:rPr lang="en-US" sz="1600" dirty="0">
                <a:solidFill>
                  <a:srgbClr val="FF0000"/>
                </a:solidFill>
              </a:rPr>
              <a:t>a flow rule expires</a:t>
            </a:r>
            <a:r>
              <a:rPr lang="en-US" sz="1600" dirty="0">
                <a:solidFill>
                  <a:srgbClr val="000000"/>
                </a:solidFill>
              </a:rPr>
              <a:t>, the </a:t>
            </a:r>
            <a:r>
              <a:rPr lang="en-US" sz="1600" dirty="0">
                <a:solidFill>
                  <a:srgbClr val="FF0000"/>
                </a:solidFill>
              </a:rPr>
              <a:t>controller</a:t>
            </a:r>
            <a:r>
              <a:rPr lang="en-US" sz="1600" dirty="0">
                <a:solidFill>
                  <a:srgbClr val="000000"/>
                </a:solidFill>
              </a:rPr>
              <a:t> is sent a flow-removed message</a:t>
            </a:r>
          </a:p>
          <a:p>
            <a:pPr marL="684213" lvl="1" defTabSz="914400">
              <a:spcBef>
                <a:spcPts val="400"/>
              </a:spcBef>
              <a:buClr>
                <a:schemeClr val="accent2"/>
              </a:buClr>
              <a:buFont typeface="Wingdings" charset="0"/>
              <a:buChar char="§"/>
            </a:pPr>
            <a:r>
              <a:rPr lang="en-US" sz="1600" dirty="0">
                <a:solidFill>
                  <a:srgbClr val="FF0000"/>
                </a:solidFill>
              </a:rPr>
              <a:t>Port-status: </a:t>
            </a:r>
            <a:r>
              <a:rPr lang="en-US" sz="1600" dirty="0">
                <a:solidFill>
                  <a:srgbClr val="000000"/>
                </a:solidFill>
              </a:rPr>
              <a:t>whenever a port configuration or  state changes, a message is sent to controller</a:t>
            </a:r>
          </a:p>
          <a:p>
            <a:pPr marL="684213" lvl="1" defTabSz="914400">
              <a:spcBef>
                <a:spcPts val="400"/>
              </a:spcBef>
              <a:buClr>
                <a:schemeClr val="accent2"/>
              </a:buClr>
              <a:buFont typeface="Wingdings" charset="0"/>
              <a:buChar char="§"/>
            </a:pPr>
            <a:r>
              <a:rPr lang="en-US" sz="1600" dirty="0">
                <a:solidFill>
                  <a:srgbClr val="FF0000"/>
                </a:solidFill>
              </a:rPr>
              <a:t>Error:  </a:t>
            </a:r>
            <a:r>
              <a:rPr lang="en-US" sz="1600" dirty="0">
                <a:solidFill>
                  <a:srgbClr val="000000"/>
                </a:solidFill>
              </a:rPr>
              <a:t>error messages </a:t>
            </a:r>
          </a:p>
          <a:p>
            <a:pPr defTabSz="914400">
              <a:spcBef>
                <a:spcPts val="450"/>
              </a:spcBef>
              <a:buClr>
                <a:schemeClr val="accent2"/>
              </a:buClr>
              <a:buFont typeface="Wingdings" charset="0"/>
              <a:buChar char="§"/>
            </a:pPr>
            <a:r>
              <a:rPr lang="en-US" dirty="0">
                <a:solidFill>
                  <a:srgbClr val="000000"/>
                </a:solidFill>
              </a:rPr>
              <a:t>Symmetric (can be sent in either direction without solicitation)</a:t>
            </a:r>
          </a:p>
          <a:p>
            <a:pPr marL="684213" lvl="1" defTabSz="914400">
              <a:spcBef>
                <a:spcPts val="400"/>
              </a:spcBef>
              <a:buClr>
                <a:schemeClr val="accent2"/>
              </a:buClr>
              <a:buFont typeface="Wingdings" charset="0"/>
              <a:buChar char="§"/>
            </a:pPr>
            <a:r>
              <a:rPr lang="en-US" sz="1600" dirty="0">
                <a:solidFill>
                  <a:srgbClr val="FF0000"/>
                </a:solidFill>
              </a:rPr>
              <a:t>Hello: </a:t>
            </a:r>
            <a:r>
              <a:rPr lang="en-US" sz="1600" dirty="0">
                <a:solidFill>
                  <a:srgbClr val="000000"/>
                </a:solidFill>
              </a:rPr>
              <a:t>at connection startup</a:t>
            </a:r>
          </a:p>
          <a:p>
            <a:pPr marL="684213" lvl="1" defTabSz="914400">
              <a:spcBef>
                <a:spcPts val="400"/>
              </a:spcBef>
              <a:buClr>
                <a:schemeClr val="accent2"/>
              </a:buClr>
              <a:buFont typeface="Wingdings" charset="0"/>
              <a:buChar char="§"/>
            </a:pPr>
            <a:r>
              <a:rPr lang="en-US" sz="1600" dirty="0">
                <a:solidFill>
                  <a:srgbClr val="FF0000"/>
                </a:solidFill>
              </a:rPr>
              <a:t>Echo: </a:t>
            </a:r>
            <a:r>
              <a:rPr lang="en-US" sz="1600" dirty="0">
                <a:solidFill>
                  <a:srgbClr val="000000"/>
                </a:solidFill>
              </a:rPr>
              <a:t>to indicate latency, bandwidth or liveliness of a controller-switch connection</a:t>
            </a:r>
          </a:p>
          <a:p>
            <a:pPr marL="684213" lvl="1" defTabSz="914400">
              <a:spcBef>
                <a:spcPts val="400"/>
              </a:spcBef>
              <a:buClr>
                <a:schemeClr val="accent2"/>
              </a:buClr>
              <a:buFont typeface="Wingdings" charset="0"/>
              <a:buChar char="§"/>
            </a:pPr>
            <a:r>
              <a:rPr lang="en-US" sz="1600" dirty="0">
                <a:solidFill>
                  <a:srgbClr val="FF0000"/>
                </a:solidFill>
              </a:rPr>
              <a:t>Vendor: </a:t>
            </a:r>
            <a:r>
              <a:rPr lang="en-US" sz="1600" dirty="0">
                <a:solidFill>
                  <a:srgbClr val="000000"/>
                </a:solidFill>
              </a:rPr>
              <a:t>for extensions (that can be included in later </a:t>
            </a:r>
            <a:r>
              <a:rPr lang="en-US" sz="1600" dirty="0" err="1">
                <a:solidFill>
                  <a:srgbClr val="000000"/>
                </a:solidFill>
              </a:rPr>
              <a:t>OpenFlow</a:t>
            </a:r>
            <a:r>
              <a:rPr lang="en-US" sz="1600" dirty="0">
                <a:solidFill>
                  <a:srgbClr val="000000"/>
                </a:solidFill>
              </a:rPr>
              <a:t> versions)</a:t>
            </a:r>
            <a:endParaRPr lang="en-US" dirty="0">
              <a:solidFill>
                <a:srgbClr val="000000"/>
              </a:solidFill>
            </a:endParaRPr>
          </a:p>
        </p:txBody>
      </p:sp>
    </p:spTree>
    <p:extLst>
      <p:ext uri="{BB962C8B-B14F-4D97-AF65-F5344CB8AC3E}">
        <p14:creationId xmlns:p14="http://schemas.microsoft.com/office/powerpoint/2010/main" val="3318061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Dimension of SDN Applications:</a:t>
            </a:r>
            <a:br>
              <a:rPr lang="en-US" dirty="0"/>
            </a:br>
            <a:r>
              <a:rPr lang="en-US" dirty="0"/>
              <a:t>Rule installation</a:t>
            </a:r>
          </a:p>
        </p:txBody>
      </p:sp>
      <p:sp>
        <p:nvSpPr>
          <p:cNvPr id="6" name="Text Placeholder 5"/>
          <p:cNvSpPr>
            <a:spLocks noGrp="1"/>
          </p:cNvSpPr>
          <p:nvPr>
            <p:ph type="body" idx="1"/>
          </p:nvPr>
        </p:nvSpPr>
        <p:spPr/>
        <p:txBody>
          <a:bodyPr/>
          <a:lstStyle/>
          <a:p>
            <a:r>
              <a:rPr lang="en-US" dirty="0"/>
              <a:t>Proactive</a:t>
            </a:r>
            <a:r>
              <a:rPr lang="en-US" altLang="zh-TW" dirty="0"/>
              <a:t>(</a:t>
            </a:r>
            <a:r>
              <a:rPr lang="zh-TW" altLang="en-US" dirty="0"/>
              <a:t>主動</a:t>
            </a:r>
            <a:r>
              <a:rPr lang="en-US" altLang="zh-TW" dirty="0"/>
              <a:t>)</a:t>
            </a:r>
            <a:r>
              <a:rPr lang="en-US" dirty="0"/>
              <a:t> Rules</a:t>
            </a:r>
          </a:p>
        </p:txBody>
      </p:sp>
      <p:sp>
        <p:nvSpPr>
          <p:cNvPr id="7" name="Text Placeholder 6"/>
          <p:cNvSpPr>
            <a:spLocks noGrp="1"/>
          </p:cNvSpPr>
          <p:nvPr>
            <p:ph type="body" sz="quarter" idx="3"/>
          </p:nvPr>
        </p:nvSpPr>
        <p:spPr/>
        <p:txBody>
          <a:bodyPr/>
          <a:lstStyle/>
          <a:p>
            <a:r>
              <a:rPr lang="en-US" dirty="0"/>
              <a:t>Reactive Rules</a:t>
            </a:r>
          </a:p>
        </p:txBody>
      </p:sp>
      <p:grpSp>
        <p:nvGrpSpPr>
          <p:cNvPr id="85" name="Group 84"/>
          <p:cNvGrpSpPr/>
          <p:nvPr/>
        </p:nvGrpSpPr>
        <p:grpSpPr>
          <a:xfrm>
            <a:off x="202870" y="2680627"/>
            <a:ext cx="3855704" cy="2686721"/>
            <a:chOff x="-184875" y="2680627"/>
            <a:chExt cx="4411530" cy="2686721"/>
          </a:xfrm>
        </p:grpSpPr>
        <p:grpSp>
          <p:nvGrpSpPr>
            <p:cNvPr id="86" name="Group 85"/>
            <p:cNvGrpSpPr/>
            <p:nvPr/>
          </p:nvGrpSpPr>
          <p:grpSpPr>
            <a:xfrm>
              <a:off x="1015306" y="3150465"/>
              <a:ext cx="2207778" cy="263218"/>
              <a:chOff x="5053993" y="3449312"/>
              <a:chExt cx="3477204" cy="578240"/>
            </a:xfrm>
          </p:grpSpPr>
          <p:sp>
            <p:nvSpPr>
              <p:cNvPr id="118" name="Rectangle 117"/>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19" name="Rectangle 118"/>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87" name="Group 86"/>
            <p:cNvGrpSpPr/>
            <p:nvPr/>
          </p:nvGrpSpPr>
          <p:grpSpPr>
            <a:xfrm>
              <a:off x="1015306" y="2680627"/>
              <a:ext cx="2207777" cy="370292"/>
              <a:chOff x="5053993" y="2460936"/>
              <a:chExt cx="3477204" cy="795510"/>
            </a:xfrm>
          </p:grpSpPr>
          <p:sp>
            <p:nvSpPr>
              <p:cNvPr id="113" name="Rectangle 112"/>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114" name="Group 113"/>
              <p:cNvGrpSpPr/>
              <p:nvPr/>
            </p:nvGrpSpPr>
            <p:grpSpPr>
              <a:xfrm>
                <a:off x="5141811" y="2496380"/>
                <a:ext cx="3146947" cy="664470"/>
                <a:chOff x="2970160" y="1695266"/>
                <a:chExt cx="3306446" cy="664470"/>
              </a:xfrm>
            </p:grpSpPr>
            <p:sp>
              <p:nvSpPr>
                <p:cNvPr id="115" name="Rectangle 114"/>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16" name="Rectangle 115"/>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17" name="Rectangle 116"/>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cxnSp>
          <p:nvCxnSpPr>
            <p:cNvPr id="88" name="Straight Arrow Connector 87"/>
            <p:cNvCxnSpPr>
              <a:stCxn id="118" idx="2"/>
              <a:endCxn id="108" idx="0"/>
            </p:cNvCxnSpPr>
            <p:nvPr/>
          </p:nvCxnSpPr>
          <p:spPr>
            <a:xfrm>
              <a:off x="2119195" y="3413683"/>
              <a:ext cx="0" cy="5901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1339846" y="4003827"/>
              <a:ext cx="1558697" cy="1363521"/>
              <a:chOff x="1386383" y="3747014"/>
              <a:chExt cx="1558697" cy="1363521"/>
            </a:xfrm>
          </p:grpSpPr>
          <p:sp>
            <p:nvSpPr>
              <p:cNvPr id="108" name="Rectangle 107"/>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09" name="Rounded Rectangle 108"/>
              <p:cNvSpPr/>
              <p:nvPr/>
            </p:nvSpPr>
            <p:spPr>
              <a:xfrm>
                <a:off x="1474032" y="3991608"/>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r>
                  <a:rPr lang="en-US" sz="1100" dirty="0"/>
                  <a:t>Switch H.W</a:t>
                </a:r>
              </a:p>
            </p:txBody>
          </p:sp>
          <p:sp>
            <p:nvSpPr>
              <p:cNvPr id="110" name="Rounded Rectangle 109"/>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O.S</a:t>
                </a:r>
              </a:p>
            </p:txBody>
          </p:sp>
          <p:sp>
            <p:nvSpPr>
              <p:cNvPr id="111" name="Rectangle 110"/>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12" name="Rectangle 111"/>
              <p:cNvSpPr/>
              <p:nvPr/>
            </p:nvSpPr>
            <p:spPr>
              <a:xfrm>
                <a:off x="1590669" y="4306631"/>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90" name="Group 48"/>
            <p:cNvGrpSpPr>
              <a:grpSpLocks/>
            </p:cNvGrpSpPr>
            <p:nvPr/>
          </p:nvGrpSpPr>
          <p:grpSpPr bwMode="auto">
            <a:xfrm>
              <a:off x="-184875" y="4184873"/>
              <a:ext cx="911225" cy="909638"/>
              <a:chOff x="-86" y="0"/>
              <a:chExt cx="816" cy="816"/>
            </a:xfrm>
          </p:grpSpPr>
          <p:pic>
            <p:nvPicPr>
              <p:cNvPr id="107" name="Picture 49"/>
              <p:cNvPicPr>
                <a:picLocks noChangeArrowheads="1"/>
              </p:cNvPicPr>
              <p:nvPr/>
            </p:nvPicPr>
            <p:blipFill>
              <a:blip r:embed="rId2"/>
              <a:srcRect/>
              <a:stretch>
                <a:fillRect/>
              </a:stretch>
            </p:blipFill>
            <p:spPr bwMode="auto">
              <a:xfrm>
                <a:off x="-86" y="0"/>
                <a:ext cx="816" cy="816"/>
              </a:xfrm>
              <a:prstGeom prst="rect">
                <a:avLst/>
              </a:prstGeom>
              <a:noFill/>
              <a:ln w="12700">
                <a:noFill/>
                <a:miter lim="800000"/>
                <a:headEnd/>
                <a:tailEnd/>
              </a:ln>
            </p:spPr>
          </p:pic>
        </p:grpSp>
        <p:grpSp>
          <p:nvGrpSpPr>
            <p:cNvPr id="91" name="Group 48"/>
            <p:cNvGrpSpPr>
              <a:grpSpLocks/>
            </p:cNvGrpSpPr>
            <p:nvPr/>
          </p:nvGrpSpPr>
          <p:grpSpPr bwMode="auto">
            <a:xfrm>
              <a:off x="3315430" y="4216713"/>
              <a:ext cx="911225" cy="909638"/>
              <a:chOff x="0" y="0"/>
              <a:chExt cx="816" cy="816"/>
            </a:xfrm>
          </p:grpSpPr>
          <p:pic>
            <p:nvPicPr>
              <p:cNvPr id="106"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92" name="Group 91"/>
            <p:cNvGrpSpPr/>
            <p:nvPr/>
          </p:nvGrpSpPr>
          <p:grpSpPr>
            <a:xfrm>
              <a:off x="1550877" y="4361057"/>
              <a:ext cx="1189552" cy="197207"/>
              <a:chOff x="938213" y="1839913"/>
              <a:chExt cx="7238001" cy="687387"/>
            </a:xfrm>
          </p:grpSpPr>
          <p:sp>
            <p:nvSpPr>
              <p:cNvPr id="101"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02"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03" name="Rectangle 102"/>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104"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105"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nvGrpSpPr>
            <p:cNvPr id="93" name="Group 92"/>
            <p:cNvGrpSpPr/>
            <p:nvPr/>
          </p:nvGrpSpPr>
          <p:grpSpPr>
            <a:xfrm>
              <a:off x="1552300" y="4557862"/>
              <a:ext cx="1189552" cy="197207"/>
              <a:chOff x="938213" y="1839913"/>
              <a:chExt cx="7238001" cy="687387"/>
            </a:xfrm>
          </p:grpSpPr>
          <p:sp>
            <p:nvSpPr>
              <p:cNvPr id="96"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97"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98"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99"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100"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grpSp>
        <p:nvGrpSpPr>
          <p:cNvPr id="120" name="Group 119"/>
          <p:cNvGrpSpPr/>
          <p:nvPr/>
        </p:nvGrpSpPr>
        <p:grpSpPr>
          <a:xfrm>
            <a:off x="4210974" y="2698389"/>
            <a:ext cx="3855704" cy="2686721"/>
            <a:chOff x="-184875" y="2680627"/>
            <a:chExt cx="4411530" cy="2686721"/>
          </a:xfrm>
        </p:grpSpPr>
        <p:grpSp>
          <p:nvGrpSpPr>
            <p:cNvPr id="121" name="Group 120"/>
            <p:cNvGrpSpPr/>
            <p:nvPr/>
          </p:nvGrpSpPr>
          <p:grpSpPr>
            <a:xfrm>
              <a:off x="1015306" y="3150465"/>
              <a:ext cx="2207778" cy="263218"/>
              <a:chOff x="5053993" y="3449312"/>
              <a:chExt cx="3477204" cy="578240"/>
            </a:xfrm>
          </p:grpSpPr>
          <p:sp>
            <p:nvSpPr>
              <p:cNvPr id="151" name="Rectangle 150"/>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52" name="Rectangle 151"/>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22" name="Group 121"/>
            <p:cNvGrpSpPr/>
            <p:nvPr/>
          </p:nvGrpSpPr>
          <p:grpSpPr>
            <a:xfrm>
              <a:off x="1015306" y="2680627"/>
              <a:ext cx="2207777" cy="370292"/>
              <a:chOff x="5053993" y="2460936"/>
              <a:chExt cx="3477204" cy="795510"/>
            </a:xfrm>
          </p:grpSpPr>
          <p:sp>
            <p:nvSpPr>
              <p:cNvPr id="146" name="Rectangle 145"/>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147" name="Group 146"/>
              <p:cNvGrpSpPr/>
              <p:nvPr/>
            </p:nvGrpSpPr>
            <p:grpSpPr>
              <a:xfrm>
                <a:off x="5141811" y="2496380"/>
                <a:ext cx="3146947" cy="664470"/>
                <a:chOff x="2970160" y="1695266"/>
                <a:chExt cx="3306446" cy="664470"/>
              </a:xfrm>
            </p:grpSpPr>
            <p:sp>
              <p:nvSpPr>
                <p:cNvPr id="148" name="Rectangle 147"/>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49" name="Rectangle 148"/>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50" name="Rectangle 149"/>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cxnSp>
          <p:nvCxnSpPr>
            <p:cNvPr id="123" name="Straight Arrow Connector 122"/>
            <p:cNvCxnSpPr>
              <a:stCxn id="151" idx="2"/>
              <a:endCxn id="141" idx="0"/>
            </p:cNvCxnSpPr>
            <p:nvPr/>
          </p:nvCxnSpPr>
          <p:spPr>
            <a:xfrm>
              <a:off x="2119195" y="3413683"/>
              <a:ext cx="0" cy="5901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24" name="Group 123"/>
            <p:cNvGrpSpPr/>
            <p:nvPr/>
          </p:nvGrpSpPr>
          <p:grpSpPr>
            <a:xfrm>
              <a:off x="1339846" y="4003827"/>
              <a:ext cx="1558697" cy="1363521"/>
              <a:chOff x="1386383" y="3747014"/>
              <a:chExt cx="1558697" cy="1363521"/>
            </a:xfrm>
          </p:grpSpPr>
          <p:sp>
            <p:nvSpPr>
              <p:cNvPr id="141" name="Rectangle 140"/>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42" name="Rounded Rectangle 141"/>
              <p:cNvSpPr/>
              <p:nvPr/>
            </p:nvSpPr>
            <p:spPr>
              <a:xfrm>
                <a:off x="1474032" y="3991608"/>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r>
                  <a:rPr lang="en-US" sz="1100" dirty="0"/>
                  <a:t>Switch H.W</a:t>
                </a:r>
              </a:p>
            </p:txBody>
          </p:sp>
          <p:sp>
            <p:nvSpPr>
              <p:cNvPr id="143" name="Rounded Rectangle 142"/>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O.S</a:t>
                </a:r>
              </a:p>
            </p:txBody>
          </p:sp>
          <p:sp>
            <p:nvSpPr>
              <p:cNvPr id="144" name="Rectangle 143"/>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45" name="Rectangle 144"/>
              <p:cNvSpPr/>
              <p:nvPr/>
            </p:nvSpPr>
            <p:spPr>
              <a:xfrm>
                <a:off x="1590669" y="4306631"/>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125" name="Group 48"/>
            <p:cNvGrpSpPr>
              <a:grpSpLocks/>
            </p:cNvGrpSpPr>
            <p:nvPr/>
          </p:nvGrpSpPr>
          <p:grpSpPr bwMode="auto">
            <a:xfrm>
              <a:off x="-184875" y="4184873"/>
              <a:ext cx="911225" cy="909638"/>
              <a:chOff x="-86" y="0"/>
              <a:chExt cx="816" cy="816"/>
            </a:xfrm>
          </p:grpSpPr>
          <p:pic>
            <p:nvPicPr>
              <p:cNvPr id="140" name="Picture 49"/>
              <p:cNvPicPr>
                <a:picLocks noChangeArrowheads="1"/>
              </p:cNvPicPr>
              <p:nvPr/>
            </p:nvPicPr>
            <p:blipFill>
              <a:blip r:embed="rId2"/>
              <a:srcRect/>
              <a:stretch>
                <a:fillRect/>
              </a:stretch>
            </p:blipFill>
            <p:spPr bwMode="auto">
              <a:xfrm>
                <a:off x="-86" y="0"/>
                <a:ext cx="816" cy="816"/>
              </a:xfrm>
              <a:prstGeom prst="rect">
                <a:avLst/>
              </a:prstGeom>
              <a:noFill/>
              <a:ln w="12700">
                <a:noFill/>
                <a:miter lim="800000"/>
                <a:headEnd/>
                <a:tailEnd/>
              </a:ln>
            </p:spPr>
          </p:pic>
        </p:grpSp>
        <p:grpSp>
          <p:nvGrpSpPr>
            <p:cNvPr id="126" name="Group 48"/>
            <p:cNvGrpSpPr>
              <a:grpSpLocks/>
            </p:cNvGrpSpPr>
            <p:nvPr/>
          </p:nvGrpSpPr>
          <p:grpSpPr bwMode="auto">
            <a:xfrm>
              <a:off x="3315430" y="4216713"/>
              <a:ext cx="911225" cy="909638"/>
              <a:chOff x="0" y="0"/>
              <a:chExt cx="816" cy="816"/>
            </a:xfrm>
          </p:grpSpPr>
          <p:pic>
            <p:nvPicPr>
              <p:cNvPr id="139"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spTree>
    <p:extLst>
      <p:ext uri="{BB962C8B-B14F-4D97-AF65-F5344CB8AC3E}">
        <p14:creationId xmlns:p14="http://schemas.microsoft.com/office/powerpoint/2010/main" val="664972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Dimension of SDN Applications:</a:t>
            </a:r>
            <a:br>
              <a:rPr lang="en-US" dirty="0"/>
            </a:br>
            <a:r>
              <a:rPr lang="en-US" dirty="0"/>
              <a:t>Rule installation</a:t>
            </a:r>
          </a:p>
        </p:txBody>
      </p:sp>
      <p:sp>
        <p:nvSpPr>
          <p:cNvPr id="6" name="Text Placeholder 5"/>
          <p:cNvSpPr>
            <a:spLocks noGrp="1"/>
          </p:cNvSpPr>
          <p:nvPr>
            <p:ph type="body" idx="1"/>
          </p:nvPr>
        </p:nvSpPr>
        <p:spPr/>
        <p:txBody>
          <a:bodyPr/>
          <a:lstStyle/>
          <a:p>
            <a:r>
              <a:rPr lang="en-US" dirty="0"/>
              <a:t>Proactive Rules</a:t>
            </a:r>
          </a:p>
        </p:txBody>
      </p:sp>
      <p:sp>
        <p:nvSpPr>
          <p:cNvPr id="3" name="Content Placeholder 2"/>
          <p:cNvSpPr>
            <a:spLocks noGrp="1"/>
          </p:cNvSpPr>
          <p:nvPr>
            <p:ph sz="half" idx="2"/>
          </p:nvPr>
        </p:nvSpPr>
        <p:spPr/>
        <p:txBody>
          <a:bodyPr>
            <a:normAutofit fontScale="92500" lnSpcReduction="20000"/>
          </a:bodyPr>
          <a:lstStyle/>
          <a:p>
            <a:r>
              <a:rPr lang="en-US" dirty="0"/>
              <a:t>Controller pre-installs flow table entries</a:t>
            </a:r>
          </a:p>
          <a:p>
            <a:pPr lvl="1"/>
            <a:r>
              <a:rPr lang="en-US" dirty="0"/>
              <a:t>Zero flow setup time</a:t>
            </a:r>
          </a:p>
          <a:p>
            <a:pPr lvl="1"/>
            <a:endParaRPr lang="en-US" dirty="0"/>
          </a:p>
          <a:p>
            <a:r>
              <a:rPr lang="en-US" dirty="0"/>
              <a:t>Requires installation of rules for all possible traffic patterns</a:t>
            </a:r>
          </a:p>
          <a:p>
            <a:pPr lvl="1"/>
            <a:r>
              <a:rPr lang="en-US" dirty="0"/>
              <a:t>Requires use of aggregate rules (Wildcards)</a:t>
            </a:r>
          </a:p>
          <a:p>
            <a:pPr lvl="1"/>
            <a:r>
              <a:rPr lang="en-US" dirty="0"/>
              <a:t>Require foreknowledge of traffic patterns</a:t>
            </a:r>
          </a:p>
          <a:p>
            <a:pPr lvl="1"/>
            <a:r>
              <a:rPr lang="en-US" dirty="0"/>
              <a:t>Waste flow table entries</a:t>
            </a:r>
          </a:p>
        </p:txBody>
      </p:sp>
      <p:sp>
        <p:nvSpPr>
          <p:cNvPr id="7" name="Text Placeholder 6"/>
          <p:cNvSpPr>
            <a:spLocks noGrp="1"/>
          </p:cNvSpPr>
          <p:nvPr>
            <p:ph type="body" sz="quarter" idx="3"/>
          </p:nvPr>
        </p:nvSpPr>
        <p:spPr/>
        <p:txBody>
          <a:bodyPr/>
          <a:lstStyle/>
          <a:p>
            <a:r>
              <a:rPr lang="en-US" dirty="0"/>
              <a:t>Reactive Rules</a:t>
            </a:r>
          </a:p>
        </p:txBody>
      </p:sp>
      <p:sp>
        <p:nvSpPr>
          <p:cNvPr id="8" name="Content Placeholder 7"/>
          <p:cNvSpPr>
            <a:spLocks noGrp="1"/>
          </p:cNvSpPr>
          <p:nvPr>
            <p:ph sz="quarter" idx="4"/>
          </p:nvPr>
        </p:nvSpPr>
        <p:spPr/>
        <p:txBody>
          <a:bodyPr/>
          <a:lstStyle/>
          <a:p>
            <a:r>
              <a:rPr lang="en-US" dirty="0"/>
              <a:t>First packet of each flow triggers rule insertion by the controller</a:t>
            </a:r>
          </a:p>
          <a:p>
            <a:pPr lvl="1"/>
            <a:r>
              <a:rPr lang="en-US" dirty="0"/>
              <a:t>Each flow incurs flow setup time</a:t>
            </a:r>
          </a:p>
          <a:p>
            <a:pPr lvl="1"/>
            <a:r>
              <a:rPr lang="en-US" dirty="0"/>
              <a:t>Controller is bottleneck</a:t>
            </a:r>
          </a:p>
          <a:p>
            <a:pPr lvl="1"/>
            <a:r>
              <a:rPr lang="en-US" dirty="0"/>
              <a:t>Efficient use of flow tables</a:t>
            </a:r>
          </a:p>
          <a:p>
            <a:pPr lvl="1"/>
            <a:endParaRPr lang="en-US" dirty="0"/>
          </a:p>
        </p:txBody>
      </p:sp>
    </p:spTree>
    <p:extLst>
      <p:ext uri="{BB962C8B-B14F-4D97-AF65-F5344CB8AC3E}">
        <p14:creationId xmlns:p14="http://schemas.microsoft.com/office/powerpoint/2010/main" val="159854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Dimensions of SDN Applications:</a:t>
            </a:r>
            <a:br>
              <a:rPr lang="en-US" dirty="0"/>
            </a:br>
            <a:r>
              <a:rPr lang="en-US" dirty="0"/>
              <a:t>Granularity of Rules</a:t>
            </a:r>
          </a:p>
        </p:txBody>
      </p:sp>
      <p:sp>
        <p:nvSpPr>
          <p:cNvPr id="4" name="Text Placeholder 3"/>
          <p:cNvSpPr>
            <a:spLocks noGrp="1"/>
          </p:cNvSpPr>
          <p:nvPr>
            <p:ph type="body" idx="1"/>
          </p:nvPr>
        </p:nvSpPr>
        <p:spPr/>
        <p:txBody>
          <a:bodyPr/>
          <a:lstStyle/>
          <a:p>
            <a:r>
              <a:rPr lang="en-US" dirty="0" err="1"/>
              <a:t>Microflow</a:t>
            </a:r>
            <a:r>
              <a:rPr lang="en-US" dirty="0"/>
              <a:t>	</a:t>
            </a:r>
          </a:p>
        </p:txBody>
      </p:sp>
      <p:sp>
        <p:nvSpPr>
          <p:cNvPr id="6" name="Text Placeholder 5"/>
          <p:cNvSpPr>
            <a:spLocks noGrp="1"/>
          </p:cNvSpPr>
          <p:nvPr>
            <p:ph type="body" sz="quarter" idx="3"/>
          </p:nvPr>
        </p:nvSpPr>
        <p:spPr/>
        <p:txBody>
          <a:bodyPr/>
          <a:lstStyle/>
          <a:p>
            <a:r>
              <a:rPr lang="en-US" dirty="0" err="1"/>
              <a:t>WildCards</a:t>
            </a:r>
            <a:r>
              <a:rPr lang="en-US" dirty="0"/>
              <a:t> (aggregated rules)</a:t>
            </a:r>
          </a:p>
        </p:txBody>
      </p:sp>
      <p:grpSp>
        <p:nvGrpSpPr>
          <p:cNvPr id="9" name="Group 8"/>
          <p:cNvGrpSpPr/>
          <p:nvPr/>
        </p:nvGrpSpPr>
        <p:grpSpPr>
          <a:xfrm>
            <a:off x="202870" y="2680627"/>
            <a:ext cx="3855704" cy="2686721"/>
            <a:chOff x="-184875" y="2680627"/>
            <a:chExt cx="4411530" cy="2686721"/>
          </a:xfrm>
        </p:grpSpPr>
        <p:grpSp>
          <p:nvGrpSpPr>
            <p:cNvPr id="10" name="Group 9"/>
            <p:cNvGrpSpPr/>
            <p:nvPr/>
          </p:nvGrpSpPr>
          <p:grpSpPr>
            <a:xfrm>
              <a:off x="1015306" y="3150465"/>
              <a:ext cx="2207778" cy="263218"/>
              <a:chOff x="5053993" y="3449312"/>
              <a:chExt cx="3477204" cy="578240"/>
            </a:xfrm>
          </p:grpSpPr>
          <p:sp>
            <p:nvSpPr>
              <p:cNvPr id="44" name="Rectangle 43"/>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45" name="Rectangle 44"/>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1" name="Group 10"/>
            <p:cNvGrpSpPr/>
            <p:nvPr/>
          </p:nvGrpSpPr>
          <p:grpSpPr>
            <a:xfrm>
              <a:off x="1015306" y="2680627"/>
              <a:ext cx="2207777" cy="370292"/>
              <a:chOff x="5053993" y="2460936"/>
              <a:chExt cx="3477204" cy="795510"/>
            </a:xfrm>
          </p:grpSpPr>
          <p:sp>
            <p:nvSpPr>
              <p:cNvPr id="39" name="Rectangle 38"/>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40" name="Group 39"/>
              <p:cNvGrpSpPr/>
              <p:nvPr/>
            </p:nvGrpSpPr>
            <p:grpSpPr>
              <a:xfrm>
                <a:off x="5141811" y="2496380"/>
                <a:ext cx="3146947" cy="664470"/>
                <a:chOff x="2970160" y="1695266"/>
                <a:chExt cx="3306446" cy="664470"/>
              </a:xfrm>
            </p:grpSpPr>
            <p:sp>
              <p:nvSpPr>
                <p:cNvPr id="41" name="Rectangle 40"/>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42" name="Rectangle 41"/>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43" name="Rectangle 42"/>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cxnSp>
          <p:nvCxnSpPr>
            <p:cNvPr id="12" name="Straight Arrow Connector 11"/>
            <p:cNvCxnSpPr>
              <a:stCxn id="44" idx="2"/>
              <a:endCxn id="32" idx="0"/>
            </p:cNvCxnSpPr>
            <p:nvPr/>
          </p:nvCxnSpPr>
          <p:spPr>
            <a:xfrm>
              <a:off x="2119195" y="3413683"/>
              <a:ext cx="0" cy="5901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339846" y="4003827"/>
              <a:ext cx="1558697" cy="1363521"/>
              <a:chOff x="1386383" y="3747014"/>
              <a:chExt cx="1558697" cy="1363521"/>
            </a:xfrm>
          </p:grpSpPr>
          <p:sp>
            <p:nvSpPr>
              <p:cNvPr id="32" name="Rectangle 31"/>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3" name="Rounded Rectangle 32"/>
              <p:cNvSpPr/>
              <p:nvPr/>
            </p:nvSpPr>
            <p:spPr>
              <a:xfrm>
                <a:off x="1474032" y="3991608"/>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r>
                  <a:rPr lang="en-US" sz="1100" dirty="0"/>
                  <a:t>Switch H.W</a:t>
                </a:r>
              </a:p>
            </p:txBody>
          </p:sp>
          <p:sp>
            <p:nvSpPr>
              <p:cNvPr id="34" name="Rounded Rectangle 33"/>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O.S</a:t>
                </a:r>
              </a:p>
            </p:txBody>
          </p:sp>
          <p:sp>
            <p:nvSpPr>
              <p:cNvPr id="35" name="Rectangle 34"/>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36" name="Rectangle 35"/>
              <p:cNvSpPr/>
              <p:nvPr/>
            </p:nvSpPr>
            <p:spPr>
              <a:xfrm>
                <a:off x="1590669" y="4306631"/>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14" name="Group 48"/>
            <p:cNvGrpSpPr>
              <a:grpSpLocks/>
            </p:cNvGrpSpPr>
            <p:nvPr/>
          </p:nvGrpSpPr>
          <p:grpSpPr bwMode="auto">
            <a:xfrm>
              <a:off x="-184875" y="4184873"/>
              <a:ext cx="911225" cy="909638"/>
              <a:chOff x="-86" y="0"/>
              <a:chExt cx="816" cy="816"/>
            </a:xfrm>
          </p:grpSpPr>
          <p:pic>
            <p:nvPicPr>
              <p:cNvPr id="31" name="Picture 49"/>
              <p:cNvPicPr>
                <a:picLocks noChangeArrowheads="1"/>
              </p:cNvPicPr>
              <p:nvPr/>
            </p:nvPicPr>
            <p:blipFill>
              <a:blip r:embed="rId2"/>
              <a:srcRect/>
              <a:stretch>
                <a:fillRect/>
              </a:stretch>
            </p:blipFill>
            <p:spPr bwMode="auto">
              <a:xfrm>
                <a:off x="-86" y="0"/>
                <a:ext cx="816" cy="816"/>
              </a:xfrm>
              <a:prstGeom prst="rect">
                <a:avLst/>
              </a:prstGeom>
              <a:noFill/>
              <a:ln w="12700">
                <a:noFill/>
                <a:miter lim="800000"/>
                <a:headEnd/>
                <a:tailEnd/>
              </a:ln>
            </p:spPr>
          </p:pic>
        </p:grpSp>
        <p:grpSp>
          <p:nvGrpSpPr>
            <p:cNvPr id="15" name="Group 48"/>
            <p:cNvGrpSpPr>
              <a:grpSpLocks/>
            </p:cNvGrpSpPr>
            <p:nvPr/>
          </p:nvGrpSpPr>
          <p:grpSpPr bwMode="auto">
            <a:xfrm>
              <a:off x="3315430" y="4216713"/>
              <a:ext cx="911225" cy="909638"/>
              <a:chOff x="0" y="0"/>
              <a:chExt cx="816" cy="816"/>
            </a:xfrm>
          </p:grpSpPr>
          <p:pic>
            <p:nvPicPr>
              <p:cNvPr id="30"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16" name="Group 15"/>
            <p:cNvGrpSpPr/>
            <p:nvPr/>
          </p:nvGrpSpPr>
          <p:grpSpPr>
            <a:xfrm>
              <a:off x="1550877" y="4361057"/>
              <a:ext cx="1189552" cy="197207"/>
              <a:chOff x="938213" y="1839913"/>
              <a:chExt cx="7238001" cy="687387"/>
            </a:xfrm>
          </p:grpSpPr>
          <p:sp>
            <p:nvSpPr>
              <p:cNvPr id="25"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6"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7"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8"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29"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grpSp>
          <p:nvGrpSpPr>
            <p:cNvPr id="17" name="Group 16"/>
            <p:cNvGrpSpPr/>
            <p:nvPr/>
          </p:nvGrpSpPr>
          <p:grpSpPr>
            <a:xfrm>
              <a:off x="1552300" y="4557862"/>
              <a:ext cx="1189552" cy="197207"/>
              <a:chOff x="938213" y="1839913"/>
              <a:chExt cx="7238001" cy="687387"/>
            </a:xfrm>
          </p:grpSpPr>
          <p:sp>
            <p:nvSpPr>
              <p:cNvPr id="20"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1"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2" name="Rectangle 26"/>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23"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24"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cxnSp>
          <p:nvCxnSpPr>
            <p:cNvPr id="18" name="Straight Arrow Connector 17"/>
            <p:cNvCxnSpPr/>
            <p:nvPr/>
          </p:nvCxnSpPr>
          <p:spPr>
            <a:xfrm flipV="1">
              <a:off x="641360" y="4456878"/>
              <a:ext cx="2819436" cy="1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30" idx="1"/>
            </p:cNvCxnSpPr>
            <p:nvPr/>
          </p:nvCxnSpPr>
          <p:spPr>
            <a:xfrm flipH="1">
              <a:off x="593412" y="4671532"/>
              <a:ext cx="2722018" cy="44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5552274" y="3061025"/>
            <a:ext cx="1929611" cy="263218"/>
            <a:chOff x="5053993" y="3449312"/>
            <a:chExt cx="3477204" cy="578240"/>
          </a:xfrm>
        </p:grpSpPr>
        <p:sp>
          <p:nvSpPr>
            <p:cNvPr id="81" name="Rectangle 80"/>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82" name="Rectangle 81"/>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48" name="Group 47"/>
          <p:cNvGrpSpPr/>
          <p:nvPr/>
        </p:nvGrpSpPr>
        <p:grpSpPr>
          <a:xfrm>
            <a:off x="5552274" y="2591187"/>
            <a:ext cx="1929611" cy="370292"/>
            <a:chOff x="5053993" y="2460936"/>
            <a:chExt cx="3477204" cy="795510"/>
          </a:xfrm>
        </p:grpSpPr>
        <p:sp>
          <p:nvSpPr>
            <p:cNvPr id="76" name="Rectangle 75"/>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77" name="Group 76"/>
            <p:cNvGrpSpPr/>
            <p:nvPr/>
          </p:nvGrpSpPr>
          <p:grpSpPr>
            <a:xfrm>
              <a:off x="5141811" y="2496380"/>
              <a:ext cx="3146947" cy="664470"/>
              <a:chOff x="2970160" y="1695266"/>
              <a:chExt cx="3306446" cy="664470"/>
            </a:xfrm>
          </p:grpSpPr>
          <p:sp>
            <p:nvSpPr>
              <p:cNvPr id="78" name="Rectangle 77"/>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79" name="Rectangle 78"/>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80" name="Rectangle 79"/>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cxnSp>
        <p:nvCxnSpPr>
          <p:cNvPr id="49" name="Straight Arrow Connector 48"/>
          <p:cNvCxnSpPr>
            <a:stCxn id="81" idx="2"/>
            <a:endCxn id="69" idx="0"/>
          </p:cNvCxnSpPr>
          <p:nvPr/>
        </p:nvCxnSpPr>
        <p:spPr>
          <a:xfrm>
            <a:off x="6517080" y="3324243"/>
            <a:ext cx="0" cy="5901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5835924" y="3914387"/>
            <a:ext cx="1362311" cy="1363521"/>
            <a:chOff x="1386383" y="3747014"/>
            <a:chExt cx="1558697" cy="1363521"/>
          </a:xfrm>
        </p:grpSpPr>
        <p:sp>
          <p:nvSpPr>
            <p:cNvPr id="69" name="Rectangle 68"/>
            <p:cNvSpPr/>
            <p:nvPr/>
          </p:nvSpPr>
          <p:spPr>
            <a:xfrm>
              <a:off x="1386383" y="3747014"/>
              <a:ext cx="1558697" cy="136352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70" name="Rounded Rectangle 69"/>
            <p:cNvSpPr/>
            <p:nvPr/>
          </p:nvSpPr>
          <p:spPr>
            <a:xfrm>
              <a:off x="1474032" y="3982727"/>
              <a:ext cx="1411613" cy="97192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dirty="0"/>
            </a:p>
            <a:p>
              <a:pPr algn="ctr"/>
              <a:endParaRPr lang="en-US" sz="1100" dirty="0"/>
            </a:p>
            <a:p>
              <a:pPr algn="ctr"/>
              <a:endParaRPr lang="en-US" sz="1100" dirty="0"/>
            </a:p>
            <a:p>
              <a:pPr algn="ctr"/>
              <a:endParaRPr lang="en-US" sz="1100" dirty="0"/>
            </a:p>
            <a:p>
              <a:pPr algn="ctr"/>
              <a:r>
                <a:rPr lang="en-US" sz="1100" dirty="0"/>
                <a:t>Switch H.W</a:t>
              </a:r>
            </a:p>
          </p:txBody>
        </p:sp>
        <p:sp>
          <p:nvSpPr>
            <p:cNvPr id="71" name="Rounded Rectangle 70"/>
            <p:cNvSpPr/>
            <p:nvPr/>
          </p:nvSpPr>
          <p:spPr>
            <a:xfrm>
              <a:off x="1499952" y="3794137"/>
              <a:ext cx="1353032" cy="1339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O.S</a:t>
              </a:r>
            </a:p>
          </p:txBody>
        </p:sp>
        <p:sp>
          <p:nvSpPr>
            <p:cNvPr id="72" name="Rectangle 71"/>
            <p:cNvSpPr/>
            <p:nvPr/>
          </p:nvSpPr>
          <p:spPr>
            <a:xfrm>
              <a:off x="1590670" y="4104245"/>
              <a:ext cx="1205178" cy="1972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grpSp>
        <p:nvGrpSpPr>
          <p:cNvPr id="51" name="Group 48"/>
          <p:cNvGrpSpPr>
            <a:grpSpLocks/>
          </p:cNvGrpSpPr>
          <p:nvPr/>
        </p:nvGrpSpPr>
        <p:grpSpPr bwMode="auto">
          <a:xfrm>
            <a:off x="4503309" y="4095433"/>
            <a:ext cx="796416" cy="909638"/>
            <a:chOff x="-86" y="0"/>
            <a:chExt cx="816" cy="816"/>
          </a:xfrm>
        </p:grpSpPr>
        <p:pic>
          <p:nvPicPr>
            <p:cNvPr id="68" name="Picture 49"/>
            <p:cNvPicPr>
              <a:picLocks noChangeArrowheads="1"/>
            </p:cNvPicPr>
            <p:nvPr/>
          </p:nvPicPr>
          <p:blipFill>
            <a:blip r:embed="rId2"/>
            <a:srcRect/>
            <a:stretch>
              <a:fillRect/>
            </a:stretch>
          </p:blipFill>
          <p:spPr bwMode="auto">
            <a:xfrm>
              <a:off x="-86" y="0"/>
              <a:ext cx="816" cy="816"/>
            </a:xfrm>
            <a:prstGeom prst="rect">
              <a:avLst/>
            </a:prstGeom>
            <a:noFill/>
            <a:ln w="12700">
              <a:noFill/>
              <a:miter lim="800000"/>
              <a:headEnd/>
              <a:tailEnd/>
            </a:ln>
          </p:spPr>
        </p:pic>
      </p:grpSp>
      <p:grpSp>
        <p:nvGrpSpPr>
          <p:cNvPr id="52" name="Group 48"/>
          <p:cNvGrpSpPr>
            <a:grpSpLocks/>
          </p:cNvGrpSpPr>
          <p:nvPr/>
        </p:nvGrpSpPr>
        <p:grpSpPr bwMode="auto">
          <a:xfrm>
            <a:off x="7562597" y="4127273"/>
            <a:ext cx="796416" cy="909638"/>
            <a:chOff x="0" y="0"/>
            <a:chExt cx="816" cy="816"/>
          </a:xfrm>
        </p:grpSpPr>
        <p:pic>
          <p:nvPicPr>
            <p:cNvPr id="67" name="Picture 49"/>
            <p:cNvPicPr>
              <a:picLocks noChangeArrowheads="1"/>
            </p:cNvPicPr>
            <p:nvPr/>
          </p:nvPicPr>
          <p:blipFill>
            <a:blip r:embed="rId2"/>
            <a:srcRect/>
            <a:stretch>
              <a:fillRect/>
            </a:stretch>
          </p:blipFill>
          <p:spPr bwMode="auto">
            <a:xfrm>
              <a:off x="0" y="0"/>
              <a:ext cx="816" cy="816"/>
            </a:xfrm>
            <a:prstGeom prst="rect">
              <a:avLst/>
            </a:prstGeom>
            <a:noFill/>
            <a:ln w="12700">
              <a:noFill/>
              <a:miter lim="800000"/>
              <a:headEnd/>
              <a:tailEnd/>
            </a:ln>
          </p:spPr>
        </p:pic>
      </p:grpSp>
      <p:grpSp>
        <p:nvGrpSpPr>
          <p:cNvPr id="53" name="Group 52"/>
          <p:cNvGrpSpPr/>
          <p:nvPr/>
        </p:nvGrpSpPr>
        <p:grpSpPr>
          <a:xfrm>
            <a:off x="6020367" y="4271617"/>
            <a:ext cx="1039676" cy="197207"/>
            <a:chOff x="938213" y="1839913"/>
            <a:chExt cx="7238001" cy="687387"/>
          </a:xfrm>
        </p:grpSpPr>
        <p:sp>
          <p:nvSpPr>
            <p:cNvPr id="62" name="Rectangle 22"/>
            <p:cNvSpPr>
              <a:spLocks/>
            </p:cNvSpPr>
            <p:nvPr/>
          </p:nvSpPr>
          <p:spPr bwMode="auto">
            <a:xfrm>
              <a:off x="938213" y="1839913"/>
              <a:ext cx="1446212" cy="687387"/>
            </a:xfrm>
            <a:prstGeom prst="rect">
              <a:avLst/>
            </a:prstGeom>
            <a:solidFill>
              <a:srgbClr val="BBE0E3"/>
            </a:solidFill>
            <a:ln w="12700">
              <a:solidFill>
                <a:schemeClr val="tx1"/>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63" name="Rectangle 24"/>
            <p:cNvSpPr>
              <a:spLocks/>
            </p:cNvSpPr>
            <p:nvPr/>
          </p:nvSpPr>
          <p:spPr bwMode="auto">
            <a:xfrm>
              <a:off x="2384425" y="1839913"/>
              <a:ext cx="1446213" cy="687387"/>
            </a:xfrm>
            <a:prstGeom prst="rect">
              <a:avLst/>
            </a:prstGeom>
            <a:solidFill>
              <a:srgbClr val="CBE97B"/>
            </a:solidFill>
            <a:ln w="12700">
              <a:solidFill>
                <a:srgbClr val="697D3A"/>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64" name="Rectangle 63"/>
            <p:cNvSpPr>
              <a:spLocks/>
            </p:cNvSpPr>
            <p:nvPr/>
          </p:nvSpPr>
          <p:spPr bwMode="auto">
            <a:xfrm>
              <a:off x="3830638" y="1839913"/>
              <a:ext cx="1447800" cy="687387"/>
            </a:xfrm>
            <a:prstGeom prst="rect">
              <a:avLst/>
            </a:prstGeom>
            <a:solidFill>
              <a:srgbClr val="FA90AB"/>
            </a:solidFill>
            <a:ln w="12700">
              <a:solidFill>
                <a:srgbClr val="800000"/>
              </a:solidFill>
              <a:miter lim="800000"/>
              <a:headEnd/>
              <a:tailEnd/>
            </a:ln>
          </p:spPr>
          <p:txBody>
            <a:bodyPr lIns="0" tIns="0" rIns="0" bIns="0"/>
            <a:lstStyle/>
            <a:p>
              <a:pPr>
                <a:buClrTx/>
                <a:buSzTx/>
                <a:buFontTx/>
                <a:buNone/>
              </a:pPr>
              <a:endParaRPr lang="en-US" b="0">
                <a:solidFill>
                  <a:schemeClr val="tx1"/>
                </a:solidFill>
                <a:latin typeface="Calibri" charset="0"/>
              </a:endParaRPr>
            </a:p>
          </p:txBody>
        </p:sp>
        <p:sp>
          <p:nvSpPr>
            <p:cNvPr id="65" name="Rectangle 26"/>
            <p:cNvSpPr>
              <a:spLocks/>
            </p:cNvSpPr>
            <p:nvPr/>
          </p:nvSpPr>
          <p:spPr bwMode="auto">
            <a:xfrm>
              <a:off x="5280614" y="1839913"/>
              <a:ext cx="1447800" cy="687387"/>
            </a:xfrm>
            <a:prstGeom prst="rect">
              <a:avLst/>
            </a:prstGeom>
            <a:solidFill>
              <a:srgbClr val="ED7D31"/>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sp>
          <p:nvSpPr>
            <p:cNvPr id="66" name="Rectangle 26"/>
            <p:cNvSpPr>
              <a:spLocks/>
            </p:cNvSpPr>
            <p:nvPr/>
          </p:nvSpPr>
          <p:spPr bwMode="auto">
            <a:xfrm>
              <a:off x="6728414" y="1839913"/>
              <a:ext cx="1447800" cy="687387"/>
            </a:xfrm>
            <a:prstGeom prst="rect">
              <a:avLst/>
            </a:prstGeom>
            <a:solidFill>
              <a:schemeClr val="bg2">
                <a:lumMod val="75000"/>
              </a:schemeClr>
            </a:solidFill>
            <a:ln w="12700">
              <a:solidFill>
                <a:srgbClr val="800000"/>
              </a:solidFill>
              <a:miter lim="800000"/>
              <a:headEnd/>
              <a:tailEnd/>
            </a:ln>
          </p:spPr>
          <p:txBody>
            <a:bodyPr lIns="0" tIns="0" rIns="0" bIns="0"/>
            <a:lstStyle/>
            <a:p>
              <a:pPr>
                <a:buClrTx/>
                <a:buSzTx/>
                <a:buFontTx/>
                <a:buNone/>
              </a:pPr>
              <a:endParaRPr lang="en-US" b="0" dirty="0">
                <a:solidFill>
                  <a:schemeClr val="tx1"/>
                </a:solidFill>
                <a:latin typeface="Calibri" charset="0"/>
              </a:endParaRPr>
            </a:p>
          </p:txBody>
        </p:sp>
      </p:grpSp>
      <p:cxnSp>
        <p:nvCxnSpPr>
          <p:cNvPr id="55" name="Straight Arrow Connector 54"/>
          <p:cNvCxnSpPr/>
          <p:nvPr/>
        </p:nvCxnSpPr>
        <p:spPr>
          <a:xfrm flipV="1">
            <a:off x="5225443" y="4367438"/>
            <a:ext cx="2464204" cy="1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290108" y="4440003"/>
            <a:ext cx="2379060" cy="44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05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Dimensions of SDN Applications:</a:t>
            </a:r>
            <a:br>
              <a:rPr lang="en-US" dirty="0"/>
            </a:br>
            <a:r>
              <a:rPr lang="en-US" dirty="0"/>
              <a:t>Granularity of Rules</a:t>
            </a:r>
          </a:p>
        </p:txBody>
      </p:sp>
      <p:sp>
        <p:nvSpPr>
          <p:cNvPr id="4" name="Text Placeholder 3"/>
          <p:cNvSpPr>
            <a:spLocks noGrp="1"/>
          </p:cNvSpPr>
          <p:nvPr>
            <p:ph type="body" idx="1"/>
          </p:nvPr>
        </p:nvSpPr>
        <p:spPr/>
        <p:txBody>
          <a:bodyPr/>
          <a:lstStyle/>
          <a:p>
            <a:r>
              <a:rPr lang="en-US" dirty="0" err="1"/>
              <a:t>Microflow</a:t>
            </a:r>
            <a:r>
              <a:rPr lang="en-US" dirty="0"/>
              <a:t>	</a:t>
            </a:r>
          </a:p>
        </p:txBody>
      </p:sp>
      <p:sp>
        <p:nvSpPr>
          <p:cNvPr id="5" name="Content Placeholder 4"/>
          <p:cNvSpPr>
            <a:spLocks noGrp="1"/>
          </p:cNvSpPr>
          <p:nvPr>
            <p:ph sz="half" idx="2"/>
          </p:nvPr>
        </p:nvSpPr>
        <p:spPr/>
        <p:txBody>
          <a:bodyPr>
            <a:normAutofit fontScale="92500" lnSpcReduction="20000"/>
          </a:bodyPr>
          <a:lstStyle/>
          <a:p>
            <a:r>
              <a:rPr lang="en-US" dirty="0">
                <a:solidFill>
                  <a:srgbClr val="FF0000"/>
                </a:solidFill>
              </a:rPr>
              <a:t>One flow table matches one flow</a:t>
            </a:r>
          </a:p>
          <a:p>
            <a:r>
              <a:rPr lang="en-US" dirty="0"/>
              <a:t>Uses CAM/hash-table</a:t>
            </a:r>
          </a:p>
          <a:p>
            <a:pPr lvl="1"/>
            <a:r>
              <a:rPr lang="en-US" dirty="0"/>
              <a:t>10-20K per physical switch</a:t>
            </a:r>
          </a:p>
          <a:p>
            <a:r>
              <a:rPr lang="en-US" dirty="0"/>
              <a:t>Allows precisions</a:t>
            </a:r>
          </a:p>
          <a:p>
            <a:pPr lvl="1"/>
            <a:r>
              <a:rPr lang="en-US" dirty="0"/>
              <a:t>Monitoring: gives counters for </a:t>
            </a:r>
            <a:r>
              <a:rPr lang="en-US" dirty="0">
                <a:solidFill>
                  <a:srgbClr val="FF0000"/>
                </a:solidFill>
              </a:rPr>
              <a:t>individual flows</a:t>
            </a:r>
          </a:p>
          <a:p>
            <a:pPr lvl="1"/>
            <a:r>
              <a:rPr lang="en-US" dirty="0"/>
              <a:t>Access-Control: allow/deny individual flows</a:t>
            </a:r>
          </a:p>
        </p:txBody>
      </p:sp>
      <p:sp>
        <p:nvSpPr>
          <p:cNvPr id="6" name="Text Placeholder 5"/>
          <p:cNvSpPr>
            <a:spLocks noGrp="1"/>
          </p:cNvSpPr>
          <p:nvPr>
            <p:ph type="body" sz="quarter" idx="3"/>
          </p:nvPr>
        </p:nvSpPr>
        <p:spPr/>
        <p:txBody>
          <a:bodyPr/>
          <a:lstStyle/>
          <a:p>
            <a:r>
              <a:rPr lang="en-US" dirty="0" err="1"/>
              <a:t>WildCards</a:t>
            </a:r>
            <a:r>
              <a:rPr lang="en-US" dirty="0"/>
              <a:t> (aggregated rules)</a:t>
            </a:r>
          </a:p>
        </p:txBody>
      </p:sp>
      <p:sp>
        <p:nvSpPr>
          <p:cNvPr id="7" name="Content Placeholder 6"/>
          <p:cNvSpPr>
            <a:spLocks noGrp="1"/>
          </p:cNvSpPr>
          <p:nvPr>
            <p:ph sz="quarter" idx="4"/>
          </p:nvPr>
        </p:nvSpPr>
        <p:spPr/>
        <p:txBody>
          <a:bodyPr>
            <a:normAutofit fontScale="92500" lnSpcReduction="20000"/>
          </a:bodyPr>
          <a:lstStyle/>
          <a:p>
            <a:r>
              <a:rPr lang="en-US" dirty="0"/>
              <a:t>One flow table entry matches a group of flow</a:t>
            </a:r>
          </a:p>
          <a:p>
            <a:r>
              <a:rPr lang="en-US" dirty="0"/>
              <a:t>Uses TCAM</a:t>
            </a:r>
          </a:p>
          <a:p>
            <a:pPr lvl="1"/>
            <a:r>
              <a:rPr lang="en-US" dirty="0"/>
              <a:t>5000~4K per physical switch</a:t>
            </a:r>
          </a:p>
          <a:p>
            <a:r>
              <a:rPr lang="en-US" dirty="0"/>
              <a:t>Allows scale</a:t>
            </a:r>
          </a:p>
          <a:p>
            <a:pPr lvl="1"/>
            <a:r>
              <a:rPr lang="en-US" dirty="0"/>
              <a:t>Minimizes overhead by grouping flows</a:t>
            </a:r>
          </a:p>
          <a:p>
            <a:pPr lvl="1"/>
            <a:endParaRPr lang="en-US" dirty="0"/>
          </a:p>
        </p:txBody>
      </p:sp>
    </p:spTree>
    <p:extLst>
      <p:ext uri="{BB962C8B-B14F-4D97-AF65-F5344CB8AC3E}">
        <p14:creationId xmlns:p14="http://schemas.microsoft.com/office/powerpoint/2010/main" val="77858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Project</a:t>
            </a:r>
            <a:endParaRPr lang="zh-TW" altLang="en-US" dirty="0"/>
          </a:p>
        </p:txBody>
      </p:sp>
      <p:sp>
        <p:nvSpPr>
          <p:cNvPr id="3" name="Content Placeholder 2"/>
          <p:cNvSpPr>
            <a:spLocks noGrp="1"/>
          </p:cNvSpPr>
          <p:nvPr>
            <p:ph idx="1"/>
          </p:nvPr>
        </p:nvSpPr>
        <p:spPr/>
        <p:txBody>
          <a:bodyPr/>
          <a:lstStyle/>
          <a:p>
            <a:r>
              <a:rPr lang="en-US" altLang="zh-TW" dirty="0"/>
              <a:t>Team work</a:t>
            </a:r>
          </a:p>
          <a:p>
            <a:pPr lvl="1"/>
            <a:r>
              <a:rPr lang="en-US" altLang="zh-TW" dirty="0"/>
              <a:t>3~5 people per team</a:t>
            </a:r>
          </a:p>
          <a:p>
            <a:pPr lvl="1"/>
            <a:r>
              <a:rPr lang="en-US" altLang="zh-TW" dirty="0"/>
              <a:t>Send me your </a:t>
            </a:r>
            <a:r>
              <a:rPr lang="en-US" altLang="zh-TW" b="1" dirty="0"/>
              <a:t>team name </a:t>
            </a:r>
            <a:r>
              <a:rPr lang="en-US" altLang="zh-TW" dirty="0"/>
              <a:t>and </a:t>
            </a:r>
            <a:r>
              <a:rPr lang="en-US" altLang="zh-TW" b="1" dirty="0"/>
              <a:t>members </a:t>
            </a:r>
            <a:r>
              <a:rPr lang="en-US" altLang="zh-TW" dirty="0"/>
              <a:t>by </a:t>
            </a:r>
            <a:r>
              <a:rPr lang="en-US" altLang="zh-TW" b="1" dirty="0"/>
              <a:t>Oct. 8</a:t>
            </a:r>
          </a:p>
          <a:p>
            <a:r>
              <a:rPr lang="en-US" altLang="zh-TW" dirty="0"/>
              <a:t>Proposal</a:t>
            </a:r>
          </a:p>
          <a:p>
            <a:pPr lvl="1"/>
            <a:r>
              <a:rPr lang="en-US" altLang="zh-TW" dirty="0"/>
              <a:t>About the topic your group want to work on</a:t>
            </a:r>
          </a:p>
        </p:txBody>
      </p:sp>
    </p:spTree>
    <p:extLst>
      <p:ext uri="{BB962C8B-B14F-4D97-AF65-F5344CB8AC3E}">
        <p14:creationId xmlns:p14="http://schemas.microsoft.com/office/powerpoint/2010/main" val="1688030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Dimensions of SDN Applications:</a:t>
            </a:r>
            <a:br>
              <a:rPr lang="en-US" dirty="0"/>
            </a:br>
            <a:r>
              <a:rPr lang="en-US" dirty="0"/>
              <a:t>Granularity of Rules</a:t>
            </a:r>
          </a:p>
        </p:txBody>
      </p:sp>
      <p:sp>
        <p:nvSpPr>
          <p:cNvPr id="4" name="Text Placeholder 3"/>
          <p:cNvSpPr>
            <a:spLocks noGrp="1"/>
          </p:cNvSpPr>
          <p:nvPr>
            <p:ph type="body" idx="1"/>
          </p:nvPr>
        </p:nvSpPr>
        <p:spPr/>
        <p:txBody>
          <a:bodyPr/>
          <a:lstStyle/>
          <a:p>
            <a:r>
              <a:rPr lang="en-US" dirty="0"/>
              <a:t>Distributed Controller 	</a:t>
            </a:r>
          </a:p>
        </p:txBody>
      </p:sp>
      <p:sp>
        <p:nvSpPr>
          <p:cNvPr id="6" name="Text Placeholder 5"/>
          <p:cNvSpPr>
            <a:spLocks noGrp="1"/>
          </p:cNvSpPr>
          <p:nvPr>
            <p:ph type="body" sz="quarter" idx="3"/>
          </p:nvPr>
        </p:nvSpPr>
        <p:spPr/>
        <p:txBody>
          <a:bodyPr/>
          <a:lstStyle/>
          <a:p>
            <a:r>
              <a:rPr lang="en-US" dirty="0"/>
              <a:t>Centralized Controller</a:t>
            </a:r>
          </a:p>
        </p:txBody>
      </p:sp>
      <p:grpSp>
        <p:nvGrpSpPr>
          <p:cNvPr id="73" name="Group 72"/>
          <p:cNvGrpSpPr/>
          <p:nvPr/>
        </p:nvGrpSpPr>
        <p:grpSpPr>
          <a:xfrm>
            <a:off x="4985736" y="2701143"/>
            <a:ext cx="2732961" cy="2193808"/>
            <a:chOff x="5215470" y="2312475"/>
            <a:chExt cx="3613509" cy="4146666"/>
          </a:xfrm>
        </p:grpSpPr>
        <p:grpSp>
          <p:nvGrpSpPr>
            <p:cNvPr id="74" name="Group 73"/>
            <p:cNvGrpSpPr/>
            <p:nvPr/>
          </p:nvGrpSpPr>
          <p:grpSpPr>
            <a:xfrm>
              <a:off x="5715323" y="3200548"/>
              <a:ext cx="2919114" cy="497527"/>
              <a:chOff x="5053993" y="3449312"/>
              <a:chExt cx="3477204" cy="578240"/>
            </a:xfrm>
          </p:grpSpPr>
          <p:sp>
            <p:nvSpPr>
              <p:cNvPr id="103" name="Rectangle 102"/>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04" name="Rectangle 103"/>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75" name="Group 74"/>
            <p:cNvGrpSpPr/>
            <p:nvPr/>
          </p:nvGrpSpPr>
          <p:grpSpPr>
            <a:xfrm>
              <a:off x="5715323" y="2312475"/>
              <a:ext cx="2919113" cy="699914"/>
              <a:chOff x="5053993" y="2460936"/>
              <a:chExt cx="3477204" cy="795510"/>
            </a:xfrm>
          </p:grpSpPr>
          <p:sp>
            <p:nvSpPr>
              <p:cNvPr id="98" name="Rectangle 97"/>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99" name="Group 98"/>
              <p:cNvGrpSpPr/>
              <p:nvPr/>
            </p:nvGrpSpPr>
            <p:grpSpPr>
              <a:xfrm>
                <a:off x="5141811" y="2496380"/>
                <a:ext cx="3146947" cy="664470"/>
                <a:chOff x="2970160" y="1695266"/>
                <a:chExt cx="3306446" cy="664470"/>
              </a:xfrm>
            </p:grpSpPr>
            <p:sp>
              <p:nvSpPr>
                <p:cNvPr id="100" name="Rectangle 99"/>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01" name="Rectangle 100"/>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02" name="Rectangle 101"/>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cxnSp>
          <p:nvCxnSpPr>
            <p:cNvPr id="83" name="Straight Arrow Connector 82"/>
            <p:cNvCxnSpPr/>
            <p:nvPr/>
          </p:nvCxnSpPr>
          <p:spPr>
            <a:xfrm>
              <a:off x="6904025" y="3750786"/>
              <a:ext cx="0" cy="11120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5215470" y="5726769"/>
              <a:ext cx="1572910" cy="732372"/>
              <a:chOff x="5053993" y="4807319"/>
              <a:chExt cx="3477204" cy="1253108"/>
            </a:xfrm>
          </p:grpSpPr>
          <p:sp>
            <p:nvSpPr>
              <p:cNvPr id="95" name="Rectangle 94"/>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96" name="Rounded Rectangle 95"/>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97" name="Rounded Rectangle 96"/>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85" name="Group 84"/>
            <p:cNvGrpSpPr/>
            <p:nvPr/>
          </p:nvGrpSpPr>
          <p:grpSpPr>
            <a:xfrm>
              <a:off x="6375521" y="4853197"/>
              <a:ext cx="1572910" cy="732372"/>
              <a:chOff x="5053993" y="4807319"/>
              <a:chExt cx="3477204" cy="1253108"/>
            </a:xfrm>
          </p:grpSpPr>
          <p:sp>
            <p:nvSpPr>
              <p:cNvPr id="92" name="Rectangle 91"/>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93" name="Rounded Rectangle 92"/>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94" name="Rounded Rectangle 93"/>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86" name="Group 85"/>
            <p:cNvGrpSpPr/>
            <p:nvPr/>
          </p:nvGrpSpPr>
          <p:grpSpPr>
            <a:xfrm>
              <a:off x="7256069" y="5726769"/>
              <a:ext cx="1572910" cy="732372"/>
              <a:chOff x="5053993" y="4807319"/>
              <a:chExt cx="3477204" cy="1253108"/>
            </a:xfrm>
          </p:grpSpPr>
          <p:sp>
            <p:nvSpPr>
              <p:cNvPr id="89" name="Rectangle 88"/>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90" name="Rounded Rectangle 89"/>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91" name="Rounded Rectangle 90"/>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cxnSp>
          <p:nvCxnSpPr>
            <p:cNvPr id="87" name="Straight Arrow Connector 86"/>
            <p:cNvCxnSpPr/>
            <p:nvPr/>
          </p:nvCxnSpPr>
          <p:spPr>
            <a:xfrm>
              <a:off x="6061478" y="3780962"/>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8368797" y="3791204"/>
              <a:ext cx="0" cy="195430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324633" y="3967059"/>
            <a:ext cx="1683098" cy="733056"/>
            <a:chOff x="1123641" y="3018428"/>
            <a:chExt cx="2207778" cy="733056"/>
          </a:xfrm>
        </p:grpSpPr>
        <p:grpSp>
          <p:nvGrpSpPr>
            <p:cNvPr id="106" name="Group 105"/>
            <p:cNvGrpSpPr/>
            <p:nvPr/>
          </p:nvGrpSpPr>
          <p:grpSpPr>
            <a:xfrm>
              <a:off x="1123641" y="3488266"/>
              <a:ext cx="2207778" cy="263218"/>
              <a:chOff x="5053993" y="3449312"/>
              <a:chExt cx="3477204" cy="578240"/>
            </a:xfrm>
          </p:grpSpPr>
          <p:sp>
            <p:nvSpPr>
              <p:cNvPr id="128" name="Rectangle 127"/>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29" name="Rectangle 128"/>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07" name="Group 106"/>
            <p:cNvGrpSpPr/>
            <p:nvPr/>
          </p:nvGrpSpPr>
          <p:grpSpPr>
            <a:xfrm>
              <a:off x="1123641" y="3018428"/>
              <a:ext cx="2207777" cy="370292"/>
              <a:chOff x="5053993" y="2460936"/>
              <a:chExt cx="3477204" cy="795510"/>
            </a:xfrm>
          </p:grpSpPr>
          <p:sp>
            <p:nvSpPr>
              <p:cNvPr id="123" name="Rectangle 122"/>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124" name="Group 123"/>
              <p:cNvGrpSpPr/>
              <p:nvPr/>
            </p:nvGrpSpPr>
            <p:grpSpPr>
              <a:xfrm>
                <a:off x="5141811" y="2496380"/>
                <a:ext cx="3146947" cy="664470"/>
                <a:chOff x="2970160" y="1695266"/>
                <a:chExt cx="3306446" cy="664470"/>
              </a:xfrm>
            </p:grpSpPr>
            <p:sp>
              <p:nvSpPr>
                <p:cNvPr id="125" name="Rectangle 124"/>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26" name="Rectangle 125"/>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27" name="Rectangle 126"/>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grpSp>
      <p:cxnSp>
        <p:nvCxnSpPr>
          <p:cNvPr id="108" name="Straight Arrow Connector 107"/>
          <p:cNvCxnSpPr>
            <a:stCxn id="128" idx="2"/>
          </p:cNvCxnSpPr>
          <p:nvPr/>
        </p:nvCxnSpPr>
        <p:spPr>
          <a:xfrm>
            <a:off x="1166182" y="4700115"/>
            <a:ext cx="723928" cy="8226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613026" y="5979827"/>
            <a:ext cx="1189620" cy="387464"/>
            <a:chOff x="5053993" y="4807319"/>
            <a:chExt cx="3477204" cy="1253108"/>
          </a:xfrm>
        </p:grpSpPr>
        <p:sp>
          <p:nvSpPr>
            <p:cNvPr id="120" name="Rectangle 119"/>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21" name="Rounded Rectangle 120"/>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122" name="Rounded Rectangle 121"/>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110" name="Group 109"/>
          <p:cNvGrpSpPr/>
          <p:nvPr/>
        </p:nvGrpSpPr>
        <p:grpSpPr>
          <a:xfrm>
            <a:off x="1490393" y="5517661"/>
            <a:ext cx="1189620" cy="387464"/>
            <a:chOff x="5053993" y="4807319"/>
            <a:chExt cx="3477204" cy="1253108"/>
          </a:xfrm>
        </p:grpSpPr>
        <p:sp>
          <p:nvSpPr>
            <p:cNvPr id="117" name="Rectangle 116"/>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18" name="Rounded Rectangle 117"/>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119" name="Rounded Rectangle 118"/>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grpSp>
        <p:nvGrpSpPr>
          <p:cNvPr id="111" name="Group 110"/>
          <p:cNvGrpSpPr/>
          <p:nvPr/>
        </p:nvGrpSpPr>
        <p:grpSpPr>
          <a:xfrm>
            <a:off x="2156367" y="5979827"/>
            <a:ext cx="1189620" cy="387464"/>
            <a:chOff x="5053993" y="4807319"/>
            <a:chExt cx="3477204" cy="1253108"/>
          </a:xfrm>
        </p:grpSpPr>
        <p:sp>
          <p:nvSpPr>
            <p:cNvPr id="114" name="Rectangle 113"/>
            <p:cNvSpPr/>
            <p:nvPr/>
          </p:nvSpPr>
          <p:spPr>
            <a:xfrm>
              <a:off x="5053993" y="4807319"/>
              <a:ext cx="3477204" cy="12531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15" name="Rounded Rectangle 114"/>
            <p:cNvSpPr/>
            <p:nvPr/>
          </p:nvSpPr>
          <p:spPr>
            <a:xfrm>
              <a:off x="5431909" y="4959719"/>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O.S</a:t>
              </a:r>
            </a:p>
          </p:txBody>
        </p:sp>
        <p:sp>
          <p:nvSpPr>
            <p:cNvPr id="116" name="Rounded Rectangle 115"/>
            <p:cNvSpPr/>
            <p:nvPr/>
          </p:nvSpPr>
          <p:spPr>
            <a:xfrm>
              <a:off x="5431908" y="5407368"/>
              <a:ext cx="2711802" cy="44764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Switch HW</a:t>
              </a:r>
            </a:p>
          </p:txBody>
        </p:sp>
      </p:grpSp>
      <p:cxnSp>
        <p:nvCxnSpPr>
          <p:cNvPr id="112" name="Straight Arrow Connector 111"/>
          <p:cNvCxnSpPr>
            <a:stCxn id="128" idx="2"/>
          </p:cNvCxnSpPr>
          <p:nvPr/>
        </p:nvCxnSpPr>
        <p:spPr>
          <a:xfrm>
            <a:off x="1166182" y="4700115"/>
            <a:ext cx="86695" cy="128420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49" idx="2"/>
            <a:endCxn id="114" idx="0"/>
          </p:cNvCxnSpPr>
          <p:nvPr/>
        </p:nvCxnSpPr>
        <p:spPr>
          <a:xfrm flipH="1">
            <a:off x="2751177" y="4652365"/>
            <a:ext cx="507875" cy="132746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30" name="Group 129"/>
          <p:cNvGrpSpPr/>
          <p:nvPr/>
        </p:nvGrpSpPr>
        <p:grpSpPr>
          <a:xfrm>
            <a:off x="1444110" y="2660484"/>
            <a:ext cx="1683098" cy="733056"/>
            <a:chOff x="1123641" y="3018428"/>
            <a:chExt cx="2207778" cy="733056"/>
          </a:xfrm>
        </p:grpSpPr>
        <p:grpSp>
          <p:nvGrpSpPr>
            <p:cNvPr id="131" name="Group 130"/>
            <p:cNvGrpSpPr/>
            <p:nvPr/>
          </p:nvGrpSpPr>
          <p:grpSpPr>
            <a:xfrm>
              <a:off x="1123641" y="3488266"/>
              <a:ext cx="2207778" cy="263218"/>
              <a:chOff x="5053993" y="3449312"/>
              <a:chExt cx="3477204" cy="578240"/>
            </a:xfrm>
          </p:grpSpPr>
          <p:sp>
            <p:nvSpPr>
              <p:cNvPr id="138" name="Rectangle 137"/>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39" name="Rectangle 138"/>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32" name="Group 131"/>
            <p:cNvGrpSpPr/>
            <p:nvPr/>
          </p:nvGrpSpPr>
          <p:grpSpPr>
            <a:xfrm>
              <a:off x="1123641" y="3018428"/>
              <a:ext cx="2207777" cy="370292"/>
              <a:chOff x="5053993" y="2460936"/>
              <a:chExt cx="3477204" cy="795510"/>
            </a:xfrm>
          </p:grpSpPr>
          <p:sp>
            <p:nvSpPr>
              <p:cNvPr id="133" name="Rectangle 132"/>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134" name="Group 133"/>
              <p:cNvGrpSpPr/>
              <p:nvPr/>
            </p:nvGrpSpPr>
            <p:grpSpPr>
              <a:xfrm>
                <a:off x="5141811" y="2496380"/>
                <a:ext cx="3146947" cy="664470"/>
                <a:chOff x="2970160" y="1695266"/>
                <a:chExt cx="3306446" cy="664470"/>
              </a:xfrm>
            </p:grpSpPr>
            <p:sp>
              <p:nvSpPr>
                <p:cNvPr id="135" name="Rectangle 134"/>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36" name="Rectangle 135"/>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37" name="Rectangle 136"/>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grpSp>
      <p:grpSp>
        <p:nvGrpSpPr>
          <p:cNvPr id="140" name="Group 139"/>
          <p:cNvGrpSpPr/>
          <p:nvPr/>
        </p:nvGrpSpPr>
        <p:grpSpPr>
          <a:xfrm>
            <a:off x="2384715" y="3943470"/>
            <a:ext cx="1683098" cy="733056"/>
            <a:chOff x="1123641" y="3018428"/>
            <a:chExt cx="2207778" cy="733056"/>
          </a:xfrm>
        </p:grpSpPr>
        <p:grpSp>
          <p:nvGrpSpPr>
            <p:cNvPr id="141" name="Group 140"/>
            <p:cNvGrpSpPr/>
            <p:nvPr/>
          </p:nvGrpSpPr>
          <p:grpSpPr>
            <a:xfrm>
              <a:off x="1123641" y="3488266"/>
              <a:ext cx="2207778" cy="263218"/>
              <a:chOff x="5053993" y="3449312"/>
              <a:chExt cx="3477204" cy="578240"/>
            </a:xfrm>
          </p:grpSpPr>
          <p:sp>
            <p:nvSpPr>
              <p:cNvPr id="148" name="Rectangle 147"/>
              <p:cNvSpPr/>
              <p:nvPr/>
            </p:nvSpPr>
            <p:spPr>
              <a:xfrm>
                <a:off x="5053993" y="3449312"/>
                <a:ext cx="3477204" cy="578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149" name="Rectangle 148"/>
              <p:cNvSpPr/>
              <p:nvPr/>
            </p:nvSpPr>
            <p:spPr>
              <a:xfrm>
                <a:off x="5431908" y="3502142"/>
                <a:ext cx="2856850" cy="47233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Controller (N. O.S.)</a:t>
                </a:r>
              </a:p>
            </p:txBody>
          </p:sp>
        </p:grpSp>
        <p:grpSp>
          <p:nvGrpSpPr>
            <p:cNvPr id="142" name="Group 141"/>
            <p:cNvGrpSpPr/>
            <p:nvPr/>
          </p:nvGrpSpPr>
          <p:grpSpPr>
            <a:xfrm>
              <a:off x="1123641" y="3018428"/>
              <a:ext cx="2207777" cy="370292"/>
              <a:chOff x="5053993" y="2460936"/>
              <a:chExt cx="3477204" cy="795510"/>
            </a:xfrm>
          </p:grpSpPr>
          <p:sp>
            <p:nvSpPr>
              <p:cNvPr id="143" name="Rectangle 142"/>
              <p:cNvSpPr/>
              <p:nvPr/>
            </p:nvSpPr>
            <p:spPr>
              <a:xfrm>
                <a:off x="5053993" y="2460936"/>
                <a:ext cx="3477204" cy="79551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grpSp>
            <p:nvGrpSpPr>
              <p:cNvPr id="144" name="Group 143"/>
              <p:cNvGrpSpPr/>
              <p:nvPr/>
            </p:nvGrpSpPr>
            <p:grpSpPr>
              <a:xfrm>
                <a:off x="5141811" y="2496380"/>
                <a:ext cx="3146947" cy="664470"/>
                <a:chOff x="2970160" y="1695266"/>
                <a:chExt cx="3306446" cy="664470"/>
              </a:xfrm>
            </p:grpSpPr>
            <p:sp>
              <p:nvSpPr>
                <p:cNvPr id="145" name="Rectangle 144"/>
                <p:cNvSpPr/>
                <p:nvPr/>
              </p:nvSpPr>
              <p:spPr>
                <a:xfrm>
                  <a:off x="2970160" y="1695266"/>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46" name="Rectangle 145"/>
                <p:cNvSpPr/>
                <p:nvPr/>
              </p:nvSpPr>
              <p:spPr>
                <a:xfrm>
                  <a:off x="3122560" y="1775972"/>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sp>
              <p:nvSpPr>
                <p:cNvPr id="147" name="Rectangle 146"/>
                <p:cNvSpPr/>
                <p:nvPr/>
              </p:nvSpPr>
              <p:spPr>
                <a:xfrm>
                  <a:off x="3274960" y="1887404"/>
                  <a:ext cx="3001646" cy="4723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t>Applications</a:t>
                  </a:r>
                </a:p>
              </p:txBody>
            </p:sp>
          </p:grpSp>
        </p:grpSp>
      </p:grpSp>
    </p:spTree>
    <p:extLst>
      <p:ext uri="{BB962C8B-B14F-4D97-AF65-F5344CB8AC3E}">
        <p14:creationId xmlns:p14="http://schemas.microsoft.com/office/powerpoint/2010/main" val="3744571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B4 Application</a:t>
            </a:r>
          </a:p>
        </p:txBody>
      </p:sp>
      <p:sp>
        <p:nvSpPr>
          <p:cNvPr id="8" name="Text Placeholder 7"/>
          <p:cNvSpPr>
            <a:spLocks noGrp="1"/>
          </p:cNvSpPr>
          <p:nvPr>
            <p:ph type="body" sz="half" idx="2"/>
          </p:nvPr>
        </p:nvSpPr>
        <p:spPr>
          <a:xfrm>
            <a:off x="415114" y="2349038"/>
            <a:ext cx="3008313" cy="2222963"/>
          </a:xfrm>
        </p:spPr>
        <p:txBody>
          <a:bodyPr/>
          <a:lstStyle/>
          <a:p>
            <a:pPr marL="285750" indent="-285750">
              <a:buFont typeface="Arial"/>
              <a:buChar char="•"/>
            </a:pPr>
            <a:r>
              <a:rPr lang="en-US" dirty="0"/>
              <a:t>Rule installation</a:t>
            </a:r>
          </a:p>
          <a:p>
            <a:pPr marL="742950" lvl="1" indent="-285750">
              <a:buFont typeface="Arial"/>
              <a:buChar char="•"/>
            </a:pPr>
            <a:r>
              <a:rPr lang="en-US" dirty="0"/>
              <a:t>Proactive</a:t>
            </a:r>
          </a:p>
          <a:p>
            <a:pPr marL="285750" indent="-285750">
              <a:buFont typeface="Arial"/>
              <a:buChar char="•"/>
            </a:pPr>
            <a:r>
              <a:rPr lang="en-US" dirty="0"/>
              <a:t>Rule Granularity</a:t>
            </a:r>
          </a:p>
          <a:p>
            <a:pPr marL="742950" lvl="1" indent="-285750">
              <a:buFont typeface="Arial"/>
              <a:buChar char="•"/>
            </a:pPr>
            <a:r>
              <a:rPr lang="en-US" dirty="0"/>
              <a:t>Aggregate</a:t>
            </a:r>
          </a:p>
          <a:p>
            <a:pPr marL="285750" indent="-285750">
              <a:buFont typeface="Arial"/>
              <a:buChar char="•"/>
            </a:pPr>
            <a:r>
              <a:rPr lang="en-US" dirty="0"/>
              <a:t>Distributed</a:t>
            </a:r>
          </a:p>
          <a:p>
            <a:pPr marL="742950" lvl="1" indent="-285750">
              <a:buFont typeface="Arial"/>
              <a:buChar char="•"/>
            </a:pPr>
            <a:r>
              <a:rPr lang="en-US" dirty="0"/>
              <a:t>Multiple instances</a:t>
            </a:r>
          </a:p>
        </p:txBody>
      </p:sp>
      <p:pic>
        <p:nvPicPr>
          <p:cNvPr id="6" name="Content Placeholder 5"/>
          <p:cNvPicPr>
            <a:picLocks noGrp="1" noChangeAspect="1"/>
          </p:cNvPicPr>
          <p:nvPr>
            <p:ph idx="1"/>
          </p:nvPr>
        </p:nvPicPr>
        <p:blipFill>
          <a:blip r:embed="rId2"/>
          <a:srcRect t="-26335" b="-26335"/>
          <a:stretch>
            <a:fillRect/>
          </a:stretch>
        </p:blipFill>
        <p:spPr>
          <a:xfrm>
            <a:off x="3575050" y="-792071"/>
            <a:ext cx="5111750" cy="5853113"/>
          </a:xfrm>
          <a:prstGeom prst="rect">
            <a:avLst/>
          </a:prstGeom>
        </p:spPr>
      </p:pic>
    </p:spTree>
    <p:extLst>
      <p:ext uri="{BB962C8B-B14F-4D97-AF65-F5344CB8AC3E}">
        <p14:creationId xmlns:p14="http://schemas.microsoft.com/office/powerpoint/2010/main" val="386374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OpenFlow</a:t>
            </a:r>
            <a:r>
              <a:rPr lang="en-US" dirty="0"/>
              <a:t>: Message Formats</a:t>
            </a:r>
          </a:p>
        </p:txBody>
      </p:sp>
      <p:sp>
        <p:nvSpPr>
          <p:cNvPr id="3" name="Content Placeholder 2"/>
          <p:cNvSpPr>
            <a:spLocks noGrp="1"/>
          </p:cNvSpPr>
          <p:nvPr>
            <p:ph idx="1"/>
          </p:nvPr>
        </p:nvSpPr>
        <p:spPr>
          <a:xfrm>
            <a:off x="457200" y="4769194"/>
            <a:ext cx="8229600" cy="1014139"/>
          </a:xfrm>
        </p:spPr>
        <p:txBody>
          <a:bodyPr>
            <a:noAutofit/>
          </a:bodyPr>
          <a:lstStyle/>
          <a:p>
            <a:r>
              <a:rPr lang="en-US" sz="2400" dirty="0"/>
              <a:t>Controller encapsulates message into an object</a:t>
            </a:r>
          </a:p>
          <a:p>
            <a:pPr lvl="1"/>
            <a:r>
              <a:rPr lang="en-US" sz="2000" dirty="0" err="1"/>
              <a:t>Accessor</a:t>
            </a:r>
            <a:r>
              <a:rPr lang="en-US" sz="2000" dirty="0"/>
              <a:t> functions to different fields</a:t>
            </a:r>
          </a:p>
          <a:p>
            <a:pPr lvl="1"/>
            <a:r>
              <a:rPr lang="en-US" sz="2000" dirty="0"/>
              <a:t>No need to worry about crafting network packets</a:t>
            </a:r>
          </a:p>
          <a:p>
            <a:pPr marL="457200" lvl="1" indent="0">
              <a:buNone/>
            </a:pPr>
            <a:endParaRPr lang="en-US" sz="2000" dirty="0"/>
          </a:p>
        </p:txBody>
      </p:sp>
      <p:pic>
        <p:nvPicPr>
          <p:cNvPr id="4" name="内容占位符 3"/>
          <p:cNvPicPr>
            <a:picLocks noChangeAspect="1"/>
          </p:cNvPicPr>
          <p:nvPr/>
        </p:nvPicPr>
        <p:blipFill>
          <a:blip r:embed="rId2"/>
          <a:stretch>
            <a:fillRect/>
          </a:stretch>
        </p:blipFill>
        <p:spPr>
          <a:xfrm>
            <a:off x="600074" y="1398291"/>
            <a:ext cx="3764145" cy="3173709"/>
          </a:xfrm>
          <a:prstGeom prst="rect">
            <a:avLst/>
          </a:prstGeom>
        </p:spPr>
      </p:pic>
      <p:pic>
        <p:nvPicPr>
          <p:cNvPr id="5" name="图片 4"/>
          <p:cNvPicPr>
            <a:picLocks noChangeAspect="1"/>
          </p:cNvPicPr>
          <p:nvPr/>
        </p:nvPicPr>
        <p:blipFill>
          <a:blip r:embed="rId3"/>
          <a:stretch>
            <a:fillRect/>
          </a:stretch>
        </p:blipFill>
        <p:spPr>
          <a:xfrm>
            <a:off x="4029075" y="1451620"/>
            <a:ext cx="3695700" cy="3120380"/>
          </a:xfrm>
          <a:prstGeom prst="rect">
            <a:avLst/>
          </a:prstGeom>
        </p:spPr>
      </p:pic>
      <p:cxnSp>
        <p:nvCxnSpPr>
          <p:cNvPr id="6" name="直接连接符 7"/>
          <p:cNvCxnSpPr/>
          <p:nvPr/>
        </p:nvCxnSpPr>
        <p:spPr>
          <a:xfrm flipV="1">
            <a:off x="4029075" y="1907822"/>
            <a:ext cx="621947" cy="28222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9"/>
          <p:cNvCxnSpPr/>
          <p:nvPr/>
        </p:nvCxnSpPr>
        <p:spPr>
          <a:xfrm>
            <a:off x="4029075" y="2506133"/>
            <a:ext cx="621947" cy="197555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55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idx="10"/>
          </p:nvPr>
        </p:nvSpPr>
        <p:spPr/>
        <p:txBody>
          <a:bodyPr/>
          <a:lstStyle/>
          <a:p>
            <a:fld id="{2A04F4CA-C19D-6B40-881C-A1838DE227D1}" type="slidenum">
              <a:rPr lang="en-US"/>
              <a:pPr/>
              <a:t>43</a:t>
            </a:fld>
            <a:endParaRPr lang="en-US"/>
          </a:p>
        </p:txBody>
      </p:sp>
      <p:sp>
        <p:nvSpPr>
          <p:cNvPr id="245762" name="Title 1"/>
          <p:cNvSpPr>
            <a:spLocks noGrp="1"/>
          </p:cNvSpPr>
          <p:nvPr>
            <p:ph type="title" idx="4294967295"/>
          </p:nvPr>
        </p:nvSpPr>
        <p:spPr>
          <a:xfrm>
            <a:off x="152400" y="304800"/>
            <a:ext cx="8991600" cy="455613"/>
          </a:xfrm>
        </p:spPr>
        <p:txBody>
          <a:bodyPr lIns="91440" tIns="45720" rIns="91440" bIns="45720" anchor="ctr">
            <a:normAutofit/>
          </a:bodyPr>
          <a:lstStyle/>
          <a:p>
            <a:r>
              <a:rPr lang="en-US" sz="2400" dirty="0">
                <a:solidFill>
                  <a:srgbClr val="FF0000"/>
                </a:solidFill>
              </a:rPr>
              <a:t>OpenFlow Actions </a:t>
            </a:r>
            <a:r>
              <a:rPr lang="en-US" sz="2400" dirty="0"/>
              <a:t>(Partial list  from OpenFlow 1.0 spec)</a:t>
            </a:r>
          </a:p>
        </p:txBody>
      </p:sp>
      <p:sp>
        <p:nvSpPr>
          <p:cNvPr id="245763" name="Content Placeholder 2"/>
          <p:cNvSpPr>
            <a:spLocks noGrp="1"/>
          </p:cNvSpPr>
          <p:nvPr>
            <p:ph idx="4294967295"/>
          </p:nvPr>
        </p:nvSpPr>
        <p:spPr>
          <a:xfrm>
            <a:off x="152400" y="685800"/>
            <a:ext cx="8686800" cy="5943600"/>
          </a:xfrm>
        </p:spPr>
        <p:txBody>
          <a:bodyPr lIns="91440" tIns="45720" rIns="91440" bIns="45720">
            <a:normAutofit fontScale="77500" lnSpcReduction="20000"/>
          </a:bodyPr>
          <a:lstStyle/>
          <a:p>
            <a:pPr defTabSz="914400">
              <a:buClr>
                <a:schemeClr val="accent2"/>
              </a:buClr>
              <a:buFont typeface="Wingdings" charset="0"/>
              <a:buChar char="§"/>
            </a:pPr>
            <a:r>
              <a:rPr lang="en-US" dirty="0"/>
              <a:t>Output to switch port (Physical ports &amp; virtual ports). </a:t>
            </a:r>
            <a:r>
              <a:rPr lang="en-US" dirty="0">
                <a:solidFill>
                  <a:srgbClr val="FF0000"/>
                </a:solidFill>
              </a:rPr>
              <a:t>Virtual ports include</a:t>
            </a:r>
            <a:r>
              <a:rPr lang="en-US" dirty="0"/>
              <a:t> the following:</a:t>
            </a:r>
          </a:p>
          <a:p>
            <a:pPr marL="684213" lvl="1" defTabSz="914400">
              <a:buClr>
                <a:schemeClr val="accent2"/>
              </a:buClr>
              <a:buFont typeface="Wingdings" charset="0"/>
              <a:buChar char="§"/>
            </a:pPr>
            <a:r>
              <a:rPr lang="en-US" dirty="0"/>
              <a:t>ALL (all standard ports excluding the ingress port) - flood</a:t>
            </a:r>
          </a:p>
          <a:p>
            <a:pPr marL="684213" lvl="1" defTabSz="914400">
              <a:buClr>
                <a:schemeClr val="accent2"/>
              </a:buClr>
              <a:buFont typeface="Wingdings" charset="0"/>
              <a:buChar char="§"/>
            </a:pPr>
            <a:r>
              <a:rPr lang="en-US" dirty="0"/>
              <a:t>CONTROLLER (encapsulate and send the packet to controller) – PACKET_IN message</a:t>
            </a:r>
          </a:p>
          <a:p>
            <a:pPr marL="684213" lvl="1" defTabSz="914400">
              <a:buClr>
                <a:schemeClr val="accent2"/>
              </a:buClr>
              <a:buFont typeface="Wingdings" charset="0"/>
              <a:buChar char="§"/>
            </a:pPr>
            <a:r>
              <a:rPr lang="en-US" dirty="0"/>
              <a:t>LOCAL (switch’s stack) – go through the IP layer, </a:t>
            </a:r>
            <a:r>
              <a:rPr lang="en-US" dirty="0" err="1"/>
              <a:t>etc</a:t>
            </a:r>
            <a:r>
              <a:rPr lang="en-US" dirty="0"/>
              <a:t> (mostly used for </a:t>
            </a:r>
            <a:r>
              <a:rPr lang="en-US" dirty="0" err="1"/>
              <a:t>vSwitches</a:t>
            </a:r>
            <a:r>
              <a:rPr lang="en-US" dirty="0"/>
              <a:t>)</a:t>
            </a:r>
          </a:p>
          <a:p>
            <a:pPr marL="684213" lvl="1" defTabSz="914400">
              <a:buClr>
                <a:schemeClr val="accent2"/>
              </a:buClr>
              <a:buFont typeface="Wingdings" charset="0"/>
              <a:buChar char="§"/>
            </a:pPr>
            <a:r>
              <a:rPr lang="en-US" dirty="0"/>
              <a:t>NORMAL (process the packet using traditional non-</a:t>
            </a:r>
            <a:r>
              <a:rPr lang="en-US" dirty="0" err="1"/>
              <a:t>OpenFlow</a:t>
            </a:r>
            <a:r>
              <a:rPr lang="en-US" dirty="0"/>
              <a:t> pipeline of the switch) – traditional L2 forwarding, L3 routing</a:t>
            </a:r>
          </a:p>
          <a:p>
            <a:pPr defTabSz="914400">
              <a:buClr>
                <a:schemeClr val="accent2"/>
              </a:buClr>
              <a:buFont typeface="Wingdings" charset="0"/>
              <a:buChar char="§"/>
            </a:pPr>
            <a:r>
              <a:rPr lang="en-US" dirty="0"/>
              <a:t>Drop</a:t>
            </a:r>
          </a:p>
          <a:p>
            <a:pPr defTabSz="914400">
              <a:buClr>
                <a:schemeClr val="accent2"/>
              </a:buClr>
              <a:buFont typeface="Wingdings" charset="0"/>
              <a:buChar char="§"/>
            </a:pPr>
            <a:r>
              <a:rPr lang="en-US" dirty="0"/>
              <a:t>Set fields (packet modification/header rewriting)</a:t>
            </a:r>
          </a:p>
          <a:p>
            <a:pPr marL="684213" lvl="1" defTabSz="914400">
              <a:buClr>
                <a:schemeClr val="accent2"/>
              </a:buClr>
              <a:buFont typeface="Wingdings" charset="0"/>
              <a:buChar char="§"/>
            </a:pPr>
            <a:r>
              <a:rPr lang="en-US" dirty="0"/>
              <a:t>Ethernet Source address</a:t>
            </a:r>
          </a:p>
          <a:p>
            <a:pPr marL="684213" lvl="1" defTabSz="914400">
              <a:buClr>
                <a:schemeClr val="accent2"/>
              </a:buClr>
              <a:buFont typeface="Wingdings" charset="0"/>
              <a:buChar char="§"/>
            </a:pPr>
            <a:r>
              <a:rPr lang="en-US" dirty="0"/>
              <a:t>Ethernet </a:t>
            </a:r>
            <a:r>
              <a:rPr lang="en-US" dirty="0" err="1"/>
              <a:t>Dest</a:t>
            </a:r>
            <a:r>
              <a:rPr lang="en-US" dirty="0"/>
              <a:t> address</a:t>
            </a:r>
          </a:p>
          <a:p>
            <a:pPr marL="684213" lvl="1" defTabSz="914400">
              <a:buClr>
                <a:schemeClr val="accent2"/>
              </a:buClr>
              <a:buFont typeface="Wingdings" charset="0"/>
              <a:buChar char="§"/>
            </a:pPr>
            <a:r>
              <a:rPr lang="en-US" dirty="0"/>
              <a:t>IP source &amp; </a:t>
            </a:r>
            <a:r>
              <a:rPr lang="en-US" dirty="0" err="1"/>
              <a:t>dest</a:t>
            </a:r>
            <a:r>
              <a:rPr lang="en-US" dirty="0"/>
              <a:t> addresses, IP </a:t>
            </a:r>
            <a:r>
              <a:rPr lang="en-US" dirty="0" err="1"/>
              <a:t>ToS</a:t>
            </a:r>
            <a:r>
              <a:rPr lang="en-US" altLang="zh-TW" dirty="0"/>
              <a:t>(</a:t>
            </a:r>
            <a:r>
              <a:rPr lang="en-US" altLang="zh-TW" b="0" i="0" dirty="0">
                <a:solidFill>
                  <a:srgbClr val="4D5156"/>
                </a:solidFill>
                <a:effectLst/>
                <a:latin typeface="arial" panose="020B0604020202020204" pitchFamily="34" charset="0"/>
              </a:rPr>
              <a:t>type of service</a:t>
            </a:r>
            <a:r>
              <a:rPr lang="en-US" altLang="zh-TW" dirty="0"/>
              <a:t>)</a:t>
            </a:r>
            <a:r>
              <a:rPr lang="en-US" dirty="0"/>
              <a:t>, IP ECN, IP TTL, VLAN</a:t>
            </a:r>
          </a:p>
          <a:p>
            <a:pPr marL="684213" lvl="1" defTabSz="914400">
              <a:buClr>
                <a:schemeClr val="accent2"/>
              </a:buClr>
              <a:buFont typeface="Wingdings" charset="0"/>
              <a:buChar char="§"/>
            </a:pPr>
            <a:r>
              <a:rPr lang="en-US" dirty="0"/>
              <a:t>TCP/UDP source and destination ports</a:t>
            </a:r>
          </a:p>
          <a:p>
            <a:pPr defTabSz="914400">
              <a:buClr>
                <a:schemeClr val="accent2"/>
              </a:buClr>
              <a:buFont typeface="Wingdings" charset="0"/>
              <a:buChar char="§"/>
            </a:pPr>
            <a:r>
              <a:rPr lang="en-US" dirty="0"/>
              <a:t>Strip (pop) the outer VLAN tag</a:t>
            </a:r>
          </a:p>
          <a:p>
            <a:pPr defTabSz="914400">
              <a:buClr>
                <a:schemeClr val="accent2"/>
              </a:buClr>
              <a:buFont typeface="Wingdings" charset="0"/>
              <a:buChar char="§"/>
            </a:pPr>
            <a:r>
              <a:rPr lang="en-US" dirty="0"/>
              <a:t>Set queue ID when outputting to a port (</a:t>
            </a:r>
            <a:r>
              <a:rPr lang="en-US" dirty="0" err="1"/>
              <a:t>Enqueue</a:t>
            </a:r>
            <a:r>
              <a:rPr lang="en-US" dirty="0"/>
              <a:t>)</a:t>
            </a:r>
          </a:p>
          <a:p>
            <a:pPr defTabSz="914400">
              <a:buClr>
                <a:schemeClr val="accent2"/>
              </a:buClr>
              <a:buFont typeface="Wingdings" charset="0"/>
              <a:buChar char="§"/>
            </a:pPr>
            <a:r>
              <a:rPr lang="en-US" dirty="0"/>
              <a:t>New in </a:t>
            </a:r>
            <a:r>
              <a:rPr lang="en-US" dirty="0" err="1"/>
              <a:t>OpenFlow</a:t>
            </a:r>
            <a:r>
              <a:rPr lang="en-US" dirty="0"/>
              <a:t> 1.1+</a:t>
            </a:r>
          </a:p>
          <a:p>
            <a:pPr marL="684213" lvl="1" defTabSz="914400">
              <a:buClr>
                <a:schemeClr val="accent2"/>
              </a:buClr>
              <a:buFont typeface="Wingdings" charset="0"/>
              <a:buChar char="§"/>
            </a:pPr>
            <a:r>
              <a:rPr lang="en-US" dirty="0"/>
              <a:t>Support for matching across multiple tables</a:t>
            </a:r>
          </a:p>
          <a:p>
            <a:pPr marL="684213" lvl="1" defTabSz="914400">
              <a:buClr>
                <a:schemeClr val="accent2"/>
              </a:buClr>
              <a:buFont typeface="Wingdings" charset="0"/>
              <a:buChar char="§"/>
            </a:pPr>
            <a:r>
              <a:rPr lang="en-US" dirty="0"/>
              <a:t>Support for tunneling</a:t>
            </a:r>
          </a:p>
          <a:p>
            <a:pPr marL="684213" lvl="1" defTabSz="914400">
              <a:buClr>
                <a:schemeClr val="accent2"/>
              </a:buClr>
              <a:buFont typeface="Wingdings" charset="0"/>
              <a:buChar char="§"/>
            </a:pPr>
            <a:r>
              <a:rPr lang="en-US" dirty="0"/>
              <a:t>Support for Push/Pop </a:t>
            </a:r>
            <a:r>
              <a:rPr lang="en-US" dirty="0" err="1"/>
              <a:t>mulitple</a:t>
            </a:r>
            <a:r>
              <a:rPr lang="en-US" dirty="0"/>
              <a:t> VLAN/MPLS/PBB tags</a:t>
            </a:r>
          </a:p>
        </p:txBody>
      </p:sp>
    </p:spTree>
    <p:extLst>
      <p:ext uri="{BB962C8B-B14F-4D97-AF65-F5344CB8AC3E}">
        <p14:creationId xmlns:p14="http://schemas.microsoft.com/office/powerpoint/2010/main" val="3836562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Tables</a:t>
            </a:r>
          </a:p>
        </p:txBody>
      </p:sp>
      <p:sp>
        <p:nvSpPr>
          <p:cNvPr id="3" name="Content Placeholder 2"/>
          <p:cNvSpPr>
            <a:spLocks noGrp="1"/>
          </p:cNvSpPr>
          <p:nvPr>
            <p:ph idx="1"/>
          </p:nvPr>
        </p:nvSpPr>
        <p:spPr>
          <a:xfrm>
            <a:off x="457200" y="1600200"/>
            <a:ext cx="8229600" cy="792393"/>
          </a:xfrm>
        </p:spPr>
        <p:txBody>
          <a:bodyPr/>
          <a:lstStyle/>
          <a:p>
            <a:r>
              <a:rPr lang="en-US" dirty="0"/>
              <a:t>There are two layers of flow tables</a:t>
            </a:r>
          </a:p>
        </p:txBody>
      </p:sp>
      <p:pic>
        <p:nvPicPr>
          <p:cNvPr id="5" name="Picture 4"/>
          <p:cNvPicPr>
            <a:picLocks noChangeAspect="1"/>
          </p:cNvPicPr>
          <p:nvPr/>
        </p:nvPicPr>
        <p:blipFill>
          <a:blip r:embed="rId2"/>
          <a:stretch>
            <a:fillRect/>
          </a:stretch>
        </p:blipFill>
        <p:spPr>
          <a:xfrm>
            <a:off x="2594066" y="2393942"/>
            <a:ext cx="4382433" cy="4298958"/>
          </a:xfrm>
          <a:prstGeom prst="rect">
            <a:avLst/>
          </a:prstGeom>
        </p:spPr>
      </p:pic>
    </p:spTree>
    <p:extLst>
      <p:ext uri="{BB962C8B-B14F-4D97-AF65-F5344CB8AC3E}">
        <p14:creationId xmlns:p14="http://schemas.microsoft.com/office/powerpoint/2010/main" val="1737795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Forwarding Delay</a:t>
            </a:r>
          </a:p>
        </p:txBody>
      </p:sp>
      <p:sp>
        <p:nvSpPr>
          <p:cNvPr id="3" name="Content Placeholder 2"/>
          <p:cNvSpPr>
            <a:spLocks noGrp="1"/>
          </p:cNvSpPr>
          <p:nvPr>
            <p:ph idx="1"/>
          </p:nvPr>
        </p:nvSpPr>
        <p:spPr/>
        <p:txBody>
          <a:bodyPr/>
          <a:lstStyle/>
          <a:p>
            <a:r>
              <a:rPr lang="en-US" sz="2400" dirty="0"/>
              <a:t>“Tango: Simplifying SDN Control with Automatic Switch Property Inference, Abstraction, and Optimization”, </a:t>
            </a:r>
            <a:r>
              <a:rPr lang="en-US" sz="2400" dirty="0" err="1"/>
              <a:t>Aggelos</a:t>
            </a:r>
            <a:r>
              <a:rPr lang="en-US" sz="2400" dirty="0"/>
              <a:t> </a:t>
            </a:r>
            <a:r>
              <a:rPr lang="en-US" sz="2400" dirty="0" err="1"/>
              <a:t>Lazaris</a:t>
            </a:r>
            <a:r>
              <a:rPr lang="en-US" sz="2400" dirty="0"/>
              <a:t>, Daniel </a:t>
            </a:r>
            <a:r>
              <a:rPr lang="en-US" sz="2400" dirty="0" err="1"/>
              <a:t>Tahara</a:t>
            </a:r>
            <a:r>
              <a:rPr lang="en-US" sz="2400" dirty="0"/>
              <a:t>, </a:t>
            </a:r>
            <a:r>
              <a:rPr lang="en-US" sz="2400" dirty="0" err="1"/>
              <a:t>Xin</a:t>
            </a:r>
            <a:r>
              <a:rPr lang="en-US" sz="2400" dirty="0"/>
              <a:t> Huang, Li </a:t>
            </a:r>
            <a:r>
              <a:rPr lang="en-US" sz="2400" dirty="0" err="1"/>
              <a:t>Erran</a:t>
            </a:r>
            <a:r>
              <a:rPr lang="en-US" sz="2400" dirty="0"/>
              <a:t> Li, Andreas </a:t>
            </a:r>
            <a:r>
              <a:rPr lang="en-US" sz="2400" dirty="0" err="1"/>
              <a:t>Voellmy</a:t>
            </a:r>
            <a:r>
              <a:rPr lang="en-US" sz="2400" dirty="0"/>
              <a:t>,  Y. Richard Yang, and </a:t>
            </a:r>
            <a:r>
              <a:rPr lang="en-US" sz="2400" dirty="0" err="1"/>
              <a:t>Minlan</a:t>
            </a:r>
            <a:r>
              <a:rPr lang="en-US" sz="2400" dirty="0"/>
              <a:t> Yu, CoNEXT’14</a:t>
            </a:r>
          </a:p>
          <a:p>
            <a:r>
              <a:rPr lang="en-US" sz="2400" dirty="0"/>
              <a:t>Fast path delay: 0.665 </a:t>
            </a:r>
            <a:r>
              <a:rPr lang="en-US" sz="2400" dirty="0" err="1"/>
              <a:t>ms</a:t>
            </a:r>
            <a:endParaRPr lang="en-US" sz="2400" dirty="0"/>
          </a:p>
          <a:p>
            <a:r>
              <a:rPr lang="en-US" sz="2400" dirty="0"/>
              <a:t>Slow path delay: 3.7 </a:t>
            </a:r>
            <a:r>
              <a:rPr lang="en-US" sz="2400" dirty="0" err="1"/>
              <a:t>ms</a:t>
            </a:r>
            <a:endParaRPr lang="en-US" sz="2400" dirty="0"/>
          </a:p>
          <a:p>
            <a:r>
              <a:rPr lang="en-US" sz="2400" dirty="0"/>
              <a:t>Control path delay</a:t>
            </a:r>
            <a:r>
              <a:rPr lang="en-US" dirty="0"/>
              <a:t>: </a:t>
            </a:r>
            <a:r>
              <a:rPr lang="en-US" sz="2400" dirty="0"/>
              <a:t>7.5 </a:t>
            </a:r>
            <a:r>
              <a:rPr lang="en-US" sz="2400" dirty="0" err="1"/>
              <a:t>ms</a:t>
            </a:r>
            <a:endParaRPr lang="en-US" sz="2400" dirty="0"/>
          </a:p>
        </p:txBody>
      </p:sp>
      <p:pic>
        <p:nvPicPr>
          <p:cNvPr id="4" name="Picture 3"/>
          <p:cNvPicPr>
            <a:picLocks noChangeAspect="1"/>
          </p:cNvPicPr>
          <p:nvPr/>
        </p:nvPicPr>
        <p:blipFill>
          <a:blip r:embed="rId2"/>
          <a:stretch>
            <a:fillRect/>
          </a:stretch>
        </p:blipFill>
        <p:spPr>
          <a:xfrm>
            <a:off x="4350734" y="3625699"/>
            <a:ext cx="4793265" cy="2997387"/>
          </a:xfrm>
          <a:prstGeom prst="rect">
            <a:avLst/>
          </a:prstGeom>
        </p:spPr>
      </p:pic>
    </p:spTree>
    <p:extLst>
      <p:ext uri="{BB962C8B-B14F-4D97-AF65-F5344CB8AC3E}">
        <p14:creationId xmlns:p14="http://schemas.microsoft.com/office/powerpoint/2010/main" val="2053531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Topology Discovery</a:t>
            </a:r>
            <a:endParaRPr lang="zh-TW" altLang="en-US" dirty="0"/>
          </a:p>
        </p:txBody>
      </p:sp>
      <p:sp>
        <p:nvSpPr>
          <p:cNvPr id="3" name="內容版面配置區 2"/>
          <p:cNvSpPr>
            <a:spLocks noGrp="1"/>
          </p:cNvSpPr>
          <p:nvPr>
            <p:ph idx="1"/>
          </p:nvPr>
        </p:nvSpPr>
        <p:spPr/>
        <p:txBody>
          <a:bodyPr/>
          <a:lstStyle/>
          <a:p>
            <a:r>
              <a:rPr lang="en-US" altLang="zh-TW" dirty="0"/>
              <a:t>An </a:t>
            </a:r>
            <a:r>
              <a:rPr lang="en-US" altLang="zh-TW" dirty="0" err="1"/>
              <a:t>OpenFlow</a:t>
            </a:r>
            <a:r>
              <a:rPr lang="en-US" altLang="zh-TW" dirty="0"/>
              <a:t> controller discover topology by sending LLDP control messages</a:t>
            </a:r>
          </a:p>
          <a:p>
            <a:r>
              <a:rPr lang="en-US" altLang="zh-TW" dirty="0"/>
              <a:t>The controller discover the neighbor of a switch based on where packet-in comes from</a:t>
            </a:r>
          </a:p>
        </p:txBody>
      </p:sp>
      <p:pic>
        <p:nvPicPr>
          <p:cNvPr id="4"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585932" y="5474391"/>
            <a:ext cx="806276" cy="672692"/>
          </a:xfrm>
          <a:prstGeom prst="rect">
            <a:avLst/>
          </a:prstGeom>
        </p:spPr>
      </p:pic>
      <p:pic>
        <p:nvPicPr>
          <p:cNvPr id="5"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129471" y="5474391"/>
            <a:ext cx="806276" cy="672692"/>
          </a:xfrm>
          <a:prstGeom prst="rect">
            <a:avLst/>
          </a:prstGeom>
        </p:spPr>
      </p:pic>
      <p:pic>
        <p:nvPicPr>
          <p:cNvPr id="6"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73010" y="5474391"/>
            <a:ext cx="806276" cy="672692"/>
          </a:xfrm>
          <a:prstGeom prst="rect">
            <a:avLst/>
          </a:prstGeom>
        </p:spPr>
      </p:pic>
      <p:sp>
        <p:nvSpPr>
          <p:cNvPr id="7" name="矩形 6"/>
          <p:cNvSpPr/>
          <p:nvPr/>
        </p:nvSpPr>
        <p:spPr>
          <a:xfrm>
            <a:off x="3487301" y="3756415"/>
            <a:ext cx="2090616" cy="39467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a:t>Controller</a:t>
            </a:r>
            <a:endParaRPr lang="zh-TW" altLang="en-US" dirty="0"/>
          </a:p>
        </p:txBody>
      </p:sp>
      <p:cxnSp>
        <p:nvCxnSpPr>
          <p:cNvPr id="9" name="直線單箭頭接點 8"/>
          <p:cNvCxnSpPr>
            <a:stCxn id="7" idx="2"/>
            <a:endCxn id="5" idx="0"/>
          </p:cNvCxnSpPr>
          <p:nvPr/>
        </p:nvCxnSpPr>
        <p:spPr>
          <a:xfrm>
            <a:off x="4532609" y="4151092"/>
            <a:ext cx="0" cy="132329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接點 10"/>
          <p:cNvCxnSpPr>
            <a:stCxn id="4" idx="3"/>
            <a:endCxn id="5" idx="1"/>
          </p:cNvCxnSpPr>
          <p:nvPr/>
        </p:nvCxnSpPr>
        <p:spPr>
          <a:xfrm>
            <a:off x="3392208" y="5810737"/>
            <a:ext cx="7372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直線接點 12"/>
          <p:cNvCxnSpPr>
            <a:stCxn id="5" idx="3"/>
            <a:endCxn id="6" idx="1"/>
          </p:cNvCxnSpPr>
          <p:nvPr/>
        </p:nvCxnSpPr>
        <p:spPr>
          <a:xfrm>
            <a:off x="4935747" y="5810737"/>
            <a:ext cx="7372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直線單箭頭接點 14"/>
          <p:cNvCxnSpPr/>
          <p:nvPr/>
        </p:nvCxnSpPr>
        <p:spPr>
          <a:xfrm>
            <a:off x="4657970" y="5525476"/>
            <a:ext cx="1234830" cy="195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單箭頭接點 15"/>
          <p:cNvCxnSpPr/>
          <p:nvPr/>
        </p:nvCxnSpPr>
        <p:spPr>
          <a:xfrm flipH="1">
            <a:off x="3211809" y="5533290"/>
            <a:ext cx="1203884"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直線單箭頭接點 19"/>
          <p:cNvCxnSpPr/>
          <p:nvPr/>
        </p:nvCxnSpPr>
        <p:spPr>
          <a:xfrm flipH="1" flipV="1">
            <a:off x="4983625" y="4192953"/>
            <a:ext cx="823206" cy="12461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flipV="1">
            <a:off x="3274647" y="4209991"/>
            <a:ext cx="806947" cy="1211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文字方塊 26"/>
          <p:cNvSpPr txBox="1"/>
          <p:nvPr/>
        </p:nvSpPr>
        <p:spPr>
          <a:xfrm>
            <a:off x="3907378" y="4770618"/>
            <a:ext cx="1250461" cy="646331"/>
          </a:xfrm>
          <a:prstGeom prst="rect">
            <a:avLst/>
          </a:prstGeom>
          <a:noFill/>
        </p:spPr>
        <p:txBody>
          <a:bodyPr wrap="square" rtlCol="0">
            <a:spAutoFit/>
          </a:bodyPr>
          <a:lstStyle/>
          <a:p>
            <a:pPr algn="ctr"/>
            <a:r>
              <a:rPr lang="en-US" altLang="zh-TW" dirty="0"/>
              <a:t>Packet-out LLDP</a:t>
            </a:r>
            <a:endParaRPr lang="zh-TW" altLang="en-US" dirty="0"/>
          </a:p>
        </p:txBody>
      </p:sp>
      <p:sp>
        <p:nvSpPr>
          <p:cNvPr id="28" name="文字方塊 27"/>
          <p:cNvSpPr txBox="1"/>
          <p:nvPr/>
        </p:nvSpPr>
        <p:spPr>
          <a:xfrm>
            <a:off x="5304378" y="4512782"/>
            <a:ext cx="1250461" cy="646331"/>
          </a:xfrm>
          <a:prstGeom prst="rect">
            <a:avLst/>
          </a:prstGeom>
          <a:noFill/>
        </p:spPr>
        <p:txBody>
          <a:bodyPr wrap="square" rtlCol="0">
            <a:spAutoFit/>
          </a:bodyPr>
          <a:lstStyle/>
          <a:p>
            <a:pPr algn="ctr"/>
            <a:r>
              <a:rPr lang="en-US" altLang="zh-TW" dirty="0"/>
              <a:t>Packet-in LLDP</a:t>
            </a:r>
            <a:endParaRPr lang="zh-TW" altLang="en-US" dirty="0"/>
          </a:p>
        </p:txBody>
      </p:sp>
      <p:sp>
        <p:nvSpPr>
          <p:cNvPr id="29" name="文字方塊 28"/>
          <p:cNvSpPr txBox="1"/>
          <p:nvPr/>
        </p:nvSpPr>
        <p:spPr>
          <a:xfrm>
            <a:off x="2447848" y="4550614"/>
            <a:ext cx="1250461" cy="646331"/>
          </a:xfrm>
          <a:prstGeom prst="rect">
            <a:avLst/>
          </a:prstGeom>
          <a:noFill/>
        </p:spPr>
        <p:txBody>
          <a:bodyPr wrap="square" rtlCol="0">
            <a:spAutoFit/>
          </a:bodyPr>
          <a:lstStyle/>
          <a:p>
            <a:pPr algn="ctr"/>
            <a:r>
              <a:rPr lang="en-US" altLang="zh-TW" dirty="0"/>
              <a:t>Packet-in LLDP</a:t>
            </a:r>
            <a:endParaRPr lang="zh-TW" altLang="en-US" dirty="0"/>
          </a:p>
        </p:txBody>
      </p:sp>
      <p:sp>
        <p:nvSpPr>
          <p:cNvPr id="30" name="文字方塊 29"/>
          <p:cNvSpPr txBox="1"/>
          <p:nvPr/>
        </p:nvSpPr>
        <p:spPr>
          <a:xfrm>
            <a:off x="4086899" y="5974029"/>
            <a:ext cx="970202" cy="369332"/>
          </a:xfrm>
          <a:prstGeom prst="rect">
            <a:avLst/>
          </a:prstGeom>
          <a:noFill/>
        </p:spPr>
        <p:txBody>
          <a:bodyPr wrap="none" rtlCol="0">
            <a:spAutoFit/>
          </a:bodyPr>
          <a:lstStyle/>
          <a:p>
            <a:r>
              <a:rPr lang="en-US" altLang="zh-TW" dirty="0"/>
              <a:t>Switch 1</a:t>
            </a:r>
            <a:endParaRPr lang="zh-TW" altLang="en-US" dirty="0"/>
          </a:p>
        </p:txBody>
      </p:sp>
      <p:sp>
        <p:nvSpPr>
          <p:cNvPr id="31" name="文字方塊 30"/>
          <p:cNvSpPr txBox="1"/>
          <p:nvPr/>
        </p:nvSpPr>
        <p:spPr>
          <a:xfrm>
            <a:off x="2495294" y="5979459"/>
            <a:ext cx="970202" cy="369332"/>
          </a:xfrm>
          <a:prstGeom prst="rect">
            <a:avLst/>
          </a:prstGeom>
          <a:noFill/>
        </p:spPr>
        <p:txBody>
          <a:bodyPr wrap="none" rtlCol="0">
            <a:spAutoFit/>
          </a:bodyPr>
          <a:lstStyle/>
          <a:p>
            <a:r>
              <a:rPr lang="en-US" altLang="zh-TW" dirty="0"/>
              <a:t>Switch 2</a:t>
            </a:r>
            <a:endParaRPr lang="zh-TW" altLang="en-US" dirty="0"/>
          </a:p>
        </p:txBody>
      </p:sp>
      <p:sp>
        <p:nvSpPr>
          <p:cNvPr id="32" name="文字方塊 31"/>
          <p:cNvSpPr txBox="1"/>
          <p:nvPr/>
        </p:nvSpPr>
        <p:spPr>
          <a:xfrm>
            <a:off x="5673010" y="5974029"/>
            <a:ext cx="970202" cy="369332"/>
          </a:xfrm>
          <a:prstGeom prst="rect">
            <a:avLst/>
          </a:prstGeom>
          <a:noFill/>
        </p:spPr>
        <p:txBody>
          <a:bodyPr wrap="none" rtlCol="0">
            <a:spAutoFit/>
          </a:bodyPr>
          <a:lstStyle/>
          <a:p>
            <a:r>
              <a:rPr lang="en-US" altLang="zh-TW" dirty="0"/>
              <a:t>Switch 3</a:t>
            </a:r>
            <a:endParaRPr lang="zh-TW" altLang="en-US" dirty="0"/>
          </a:p>
        </p:txBody>
      </p:sp>
      <p:sp>
        <p:nvSpPr>
          <p:cNvPr id="8" name="文字方塊 7">
            <a:extLst>
              <a:ext uri="{FF2B5EF4-FFF2-40B4-BE49-F238E27FC236}">
                <a16:creationId xmlns:a16="http://schemas.microsoft.com/office/drawing/2014/main" id="{5232BB18-3EF4-4A77-A684-CC6848783D54}"/>
              </a:ext>
            </a:extLst>
          </p:cNvPr>
          <p:cNvSpPr txBox="1"/>
          <p:nvPr/>
        </p:nvSpPr>
        <p:spPr>
          <a:xfrm>
            <a:off x="1128610" y="4412114"/>
            <a:ext cx="1340491" cy="923330"/>
          </a:xfrm>
          <a:prstGeom prst="rect">
            <a:avLst/>
          </a:prstGeom>
          <a:noFill/>
        </p:spPr>
        <p:txBody>
          <a:bodyPr wrap="square" rtlCol="0">
            <a:spAutoFit/>
          </a:bodyPr>
          <a:lstStyle/>
          <a:p>
            <a:r>
              <a:rPr lang="en-US" altLang="zh-TW" b="0" i="0">
                <a:solidFill>
                  <a:srgbClr val="5F6844"/>
                </a:solidFill>
                <a:effectLst/>
                <a:latin typeface="Georgia" panose="02040502050405020303" pitchFamily="18" charset="0"/>
              </a:rPr>
              <a:t>Link Layer Discovery Protocol</a:t>
            </a:r>
            <a:endParaRPr lang="zh-TW" altLang="en-US" dirty="0"/>
          </a:p>
        </p:txBody>
      </p:sp>
    </p:spTree>
    <p:extLst>
      <p:ext uri="{BB962C8B-B14F-4D97-AF65-F5344CB8AC3E}">
        <p14:creationId xmlns:p14="http://schemas.microsoft.com/office/powerpoint/2010/main" val="3825087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Host Tracking</a:t>
            </a:r>
            <a:endParaRPr lang="zh-TW" altLang="en-US" dirty="0"/>
          </a:p>
        </p:txBody>
      </p:sp>
      <p:sp>
        <p:nvSpPr>
          <p:cNvPr id="5" name="投影片編號版面配置區 4"/>
          <p:cNvSpPr>
            <a:spLocks noGrp="1"/>
          </p:cNvSpPr>
          <p:nvPr>
            <p:ph type="sldNum" sz="quarter" idx="12"/>
          </p:nvPr>
        </p:nvSpPr>
        <p:spPr/>
        <p:txBody>
          <a:bodyPr/>
          <a:lstStyle/>
          <a:p>
            <a:fld id="{AA3B9E60-1B07-47DC-9C9B-9143AE85A861}" type="slidenum">
              <a:rPr lang="zh-TW" altLang="en-US" smtClean="0"/>
              <a:t>47</a:t>
            </a:fld>
            <a:endParaRPr lang="zh-TW" altLang="en-US" dirty="0"/>
          </a:p>
        </p:txBody>
      </p:sp>
      <p:pic>
        <p:nvPicPr>
          <p:cNvPr id="9"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678" y="1417638"/>
            <a:ext cx="7620643" cy="4580149"/>
          </a:xfrm>
          <a:prstGeom prst="rect">
            <a:avLst/>
          </a:prstGeom>
        </p:spPr>
      </p:pic>
      <p:sp>
        <p:nvSpPr>
          <p:cNvPr id="12" name="流程圖: 程序 11"/>
          <p:cNvSpPr/>
          <p:nvPr/>
        </p:nvSpPr>
        <p:spPr>
          <a:xfrm>
            <a:off x="5796136" y="1628800"/>
            <a:ext cx="2448272" cy="14401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Switch tells controller the host location when the host sends any data packet</a:t>
            </a:r>
          </a:p>
        </p:txBody>
      </p:sp>
      <p:sp>
        <p:nvSpPr>
          <p:cNvPr id="13" name="弧形箭號 (下彎) 12"/>
          <p:cNvSpPr/>
          <p:nvPr/>
        </p:nvSpPr>
        <p:spPr>
          <a:xfrm>
            <a:off x="1691680" y="4077072"/>
            <a:ext cx="2016224" cy="1131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8" name="直線單箭頭接點 7"/>
          <p:cNvCxnSpPr/>
          <p:nvPr/>
        </p:nvCxnSpPr>
        <p:spPr>
          <a:xfrm flipV="1">
            <a:off x="2955951" y="1628800"/>
            <a:ext cx="1101699" cy="1744233"/>
          </a:xfrm>
          <a:prstGeom prst="straightConnector1">
            <a:avLst/>
          </a:prstGeom>
          <a:ln w="38100">
            <a:solidFill>
              <a:srgbClr val="FF0000"/>
            </a:solidFill>
            <a:prstDash val="dashDot"/>
            <a:tailEnd type="triangle"/>
          </a:ln>
        </p:spPr>
        <p:style>
          <a:lnRef idx="2">
            <a:schemeClr val="accent1"/>
          </a:lnRef>
          <a:fillRef idx="0">
            <a:schemeClr val="accent1"/>
          </a:fillRef>
          <a:effectRef idx="1">
            <a:schemeClr val="accent1"/>
          </a:effectRef>
          <a:fontRef idx="minor">
            <a:schemeClr val="tx1"/>
          </a:fontRef>
        </p:style>
      </p:cxnSp>
      <p:sp>
        <p:nvSpPr>
          <p:cNvPr id="10" name="圓角矩形圖說文字 9"/>
          <p:cNvSpPr/>
          <p:nvPr/>
        </p:nvSpPr>
        <p:spPr>
          <a:xfrm>
            <a:off x="1870353" y="1628482"/>
            <a:ext cx="1418532" cy="791876"/>
          </a:xfrm>
          <a:prstGeom prst="wedgeRoundRectCallout">
            <a:avLst>
              <a:gd name="adj1" fmla="val 40176"/>
              <a:gd name="adj2" fmla="val 98217"/>
              <a:gd name="adj3" fmla="val 16667"/>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a:solidFill>
                  <a:schemeClr val="tx1"/>
                </a:solidFill>
              </a:rPr>
              <a:t>Host location information</a:t>
            </a:r>
            <a:endParaRPr lang="zh-TW" altLang="en-US" dirty="0">
              <a:solidFill>
                <a:schemeClr val="tx1"/>
              </a:solidFill>
            </a:endParaRPr>
          </a:p>
        </p:txBody>
      </p:sp>
      <p:sp>
        <p:nvSpPr>
          <p:cNvPr id="11" name="圓角矩形圖說文字 10"/>
          <p:cNvSpPr/>
          <p:nvPr/>
        </p:nvSpPr>
        <p:spPr>
          <a:xfrm>
            <a:off x="619403" y="3124397"/>
            <a:ext cx="1418532" cy="791876"/>
          </a:xfrm>
          <a:prstGeom prst="wedgeRoundRectCallout">
            <a:avLst>
              <a:gd name="adj1" fmla="val 40176"/>
              <a:gd name="adj2" fmla="val 98217"/>
              <a:gd name="adj3" fmla="val 16667"/>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a:solidFill>
                  <a:schemeClr val="tx1"/>
                </a:solidFill>
              </a:rPr>
              <a:t>Data Packets</a:t>
            </a:r>
            <a:endParaRPr lang="zh-TW" altLang="en-US" dirty="0">
              <a:solidFill>
                <a:schemeClr val="tx1"/>
              </a:solidFill>
            </a:endParaRPr>
          </a:p>
        </p:txBody>
      </p:sp>
    </p:spTree>
    <p:extLst>
      <p:ext uri="{BB962C8B-B14F-4D97-AF65-F5344CB8AC3E}">
        <p14:creationId xmlns:p14="http://schemas.microsoft.com/office/powerpoint/2010/main" val="44576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Project</a:t>
            </a:r>
            <a:endParaRPr lang="zh-TW" altLang="en-US" dirty="0"/>
          </a:p>
        </p:txBody>
      </p:sp>
      <p:sp>
        <p:nvSpPr>
          <p:cNvPr id="3" name="Content Placeholder 2"/>
          <p:cNvSpPr>
            <a:spLocks noGrp="1"/>
          </p:cNvSpPr>
          <p:nvPr>
            <p:ph idx="1"/>
          </p:nvPr>
        </p:nvSpPr>
        <p:spPr/>
        <p:txBody>
          <a:bodyPr/>
          <a:lstStyle/>
          <a:p>
            <a:r>
              <a:rPr lang="en-US" altLang="zh-TW" dirty="0"/>
              <a:t>Final</a:t>
            </a:r>
          </a:p>
          <a:p>
            <a:pPr lvl="1"/>
            <a:r>
              <a:rPr lang="en-US" altLang="zh-TW" dirty="0"/>
              <a:t>Make a oral presentation</a:t>
            </a:r>
          </a:p>
          <a:p>
            <a:pPr lvl="1"/>
            <a:r>
              <a:rPr lang="en-US" altLang="zh-TW" dirty="0"/>
              <a:t>Hand in a final report</a:t>
            </a:r>
          </a:p>
        </p:txBody>
      </p:sp>
    </p:spTree>
    <p:extLst>
      <p:ext uri="{BB962C8B-B14F-4D97-AF65-F5344CB8AC3E}">
        <p14:creationId xmlns:p14="http://schemas.microsoft.com/office/powerpoint/2010/main" val="41720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Software-Defined Networking</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090435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43" name="Picture 5" descr="underline_base"/>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7863" y="819150"/>
            <a:ext cx="5858352" cy="185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5" name="Freeform 2"/>
          <p:cNvSpPr>
            <a:spLocks/>
          </p:cNvSpPr>
          <p:nvPr/>
        </p:nvSpPr>
        <p:spPr bwMode="auto">
          <a:xfrm>
            <a:off x="2592388" y="576642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cxnSp>
        <p:nvCxnSpPr>
          <p:cNvPr id="148" name="Straight Connector 147"/>
          <p:cNvCxnSpPr/>
          <p:nvPr/>
        </p:nvCxnSpPr>
        <p:spPr>
          <a:xfrm flipV="1">
            <a:off x="3222625" y="5918826"/>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111500" y="6104563"/>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124200" y="6210926"/>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141788" y="6404601"/>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802188" y="59505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086225" y="6104563"/>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413375" y="6133138"/>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56125" y="5918826"/>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28" name="Group 7"/>
          <p:cNvGrpSpPr>
            <a:grpSpLocks/>
          </p:cNvGrpSpPr>
          <p:nvPr/>
        </p:nvGrpSpPr>
        <p:grpSpPr bwMode="auto">
          <a:xfrm>
            <a:off x="3681413" y="6344276"/>
            <a:ext cx="563562" cy="293687"/>
            <a:chOff x="1871277" y="1576300"/>
            <a:chExt cx="1128371" cy="437861"/>
          </a:xfrm>
        </p:grpSpPr>
        <p:sp>
          <p:nvSpPr>
            <p:cNvPr id="318" name="Oval 317"/>
            <p:cNvSpPr/>
            <p:nvPr/>
          </p:nvSpPr>
          <p:spPr bwMode="auto">
            <a:xfrm flipV="1">
              <a:off x="1874455" y="1694641"/>
              <a:ext cx="1125193"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0" name="Oval 319"/>
            <p:cNvSpPr/>
            <p:nvPr/>
          </p:nvSpPr>
          <p:spPr bwMode="auto">
            <a:xfrm flipV="1">
              <a:off x="1871277" y="1576300"/>
              <a:ext cx="1125193"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p:cNvSpPr/>
            <p:nvPr/>
          </p:nvSpPr>
          <p:spPr bwMode="auto">
            <a:xfrm>
              <a:off x="2103307" y="1633104"/>
              <a:ext cx="661131"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6" name="Freeform 325"/>
            <p:cNvSpPr/>
            <p:nvPr/>
          </p:nvSpPr>
          <p:spPr bwMode="auto">
            <a:xfrm>
              <a:off x="2538765" y="1727776"/>
              <a:ext cx="241567"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7" name="Freeform 326"/>
            <p:cNvSpPr/>
            <p:nvPr/>
          </p:nvSpPr>
          <p:spPr bwMode="auto">
            <a:xfrm>
              <a:off x="2090593" y="1730143"/>
              <a:ext cx="238389"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22" name="Straight Connector 321"/>
            <p:cNvCxnSpPr>
              <a:endCxn id="320" idx="2"/>
            </p:cNvCxnSpPr>
            <p:nvPr/>
          </p:nvCxnSpPr>
          <p:spPr bwMode="auto">
            <a:xfrm flipH="1" flipV="1">
              <a:off x="1871277" y="1737244"/>
              <a:ext cx="3178"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bwMode="auto">
            <a:xfrm flipH="1" flipV="1">
              <a:off x="2996470" y="1734876"/>
              <a:ext cx="3178"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29" name="Group 327"/>
          <p:cNvGrpSpPr>
            <a:grpSpLocks/>
          </p:cNvGrpSpPr>
          <p:nvPr/>
        </p:nvGrpSpPr>
        <p:grpSpPr bwMode="auto">
          <a:xfrm>
            <a:off x="4376738" y="5802938"/>
            <a:ext cx="565150" cy="292100"/>
            <a:chOff x="1871277" y="1576300"/>
            <a:chExt cx="1128371" cy="437861"/>
          </a:xfrm>
        </p:grpSpPr>
        <p:sp>
          <p:nvSpPr>
            <p:cNvPr id="329" name="Oval 328"/>
            <p:cNvSpPr/>
            <p:nvPr/>
          </p:nvSpPr>
          <p:spPr bwMode="auto">
            <a:xfrm flipV="1">
              <a:off x="1874446" y="1692905"/>
              <a:ext cx="1125202" cy="321256"/>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p:nvPr/>
          </p:nvSpPr>
          <p:spPr bwMode="auto">
            <a:xfrm flipV="1">
              <a:off x="1871277" y="1576300"/>
              <a:ext cx="1125200" cy="321257"/>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4" name="Freeform 333"/>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5" name="Freeform 334"/>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6" name="Straight Connector 335"/>
            <p:cNvCxnSpPr>
              <a:endCxn id="331" idx="2"/>
            </p:cNvCxnSpPr>
            <p:nvPr/>
          </p:nvCxnSpPr>
          <p:spPr bwMode="auto">
            <a:xfrm flipH="1" flipV="1">
              <a:off x="1871277" y="1735739"/>
              <a:ext cx="3169"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bwMode="auto">
            <a:xfrm flipH="1" flipV="1">
              <a:off x="2996477" y="1733359"/>
              <a:ext cx="3171" cy="123743"/>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0" name="Group 337"/>
          <p:cNvGrpSpPr>
            <a:grpSpLocks/>
          </p:cNvGrpSpPr>
          <p:nvPr/>
        </p:nvGrpSpPr>
        <p:grpSpPr bwMode="auto">
          <a:xfrm>
            <a:off x="5019675" y="6256963"/>
            <a:ext cx="563563" cy="293688"/>
            <a:chOff x="1871277" y="1576300"/>
            <a:chExt cx="1128371" cy="437861"/>
          </a:xfrm>
        </p:grpSpPr>
        <p:sp>
          <p:nvSpPr>
            <p:cNvPr id="339" name="Oval 338"/>
            <p:cNvSpPr/>
            <p:nvPr/>
          </p:nvSpPr>
          <p:spPr bwMode="auto">
            <a:xfrm flipV="1">
              <a:off x="1874457" y="1694641"/>
              <a:ext cx="1125191"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p:nvPr/>
          </p:nvSpPr>
          <p:spPr bwMode="auto">
            <a:xfrm flipV="1">
              <a:off x="1871277" y="1576300"/>
              <a:ext cx="1125191"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p:nvPr/>
          </p:nvSpPr>
          <p:spPr bwMode="auto">
            <a:xfrm>
              <a:off x="2103309" y="1633103"/>
              <a:ext cx="661129"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4" name="Freeform 343"/>
            <p:cNvSpPr/>
            <p:nvPr/>
          </p:nvSpPr>
          <p:spPr bwMode="auto">
            <a:xfrm>
              <a:off x="2538763" y="1727776"/>
              <a:ext cx="24156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5" name="Freeform 344"/>
            <p:cNvSpPr/>
            <p:nvPr/>
          </p:nvSpPr>
          <p:spPr bwMode="auto">
            <a:xfrm>
              <a:off x="2090595" y="1730144"/>
              <a:ext cx="238387"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46" name="Straight Connector 345"/>
            <p:cNvCxnSpPr>
              <a:endCxn id="341" idx="2"/>
            </p:cNvCxnSpPr>
            <p:nvPr/>
          </p:nvCxnSpPr>
          <p:spPr bwMode="auto">
            <a:xfrm flipH="1" flipV="1">
              <a:off x="1871277" y="1737243"/>
              <a:ext cx="3180"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bwMode="auto">
            <a:xfrm flipH="1" flipV="1">
              <a:off x="2996468" y="1734877"/>
              <a:ext cx="3180"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1" name="Group 347"/>
          <p:cNvGrpSpPr>
            <a:grpSpLocks/>
          </p:cNvGrpSpPr>
          <p:nvPr/>
        </p:nvGrpSpPr>
        <p:grpSpPr bwMode="auto">
          <a:xfrm>
            <a:off x="5741988" y="5942638"/>
            <a:ext cx="565150" cy="293688"/>
            <a:chOff x="1871277" y="1576300"/>
            <a:chExt cx="1128371" cy="437861"/>
          </a:xfrm>
        </p:grpSpPr>
        <p:sp>
          <p:nvSpPr>
            <p:cNvPr id="349" name="Oval 348"/>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4" name="Freeform 353"/>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5" name="Freeform 354"/>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6" name="Straight Connector 355"/>
            <p:cNvCxnSpPr>
              <a:endCxn id="351"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47132" name="Group 357"/>
          <p:cNvGrpSpPr>
            <a:grpSpLocks/>
          </p:cNvGrpSpPr>
          <p:nvPr/>
        </p:nvGrpSpPr>
        <p:grpSpPr bwMode="auto">
          <a:xfrm>
            <a:off x="2714625" y="5988676"/>
            <a:ext cx="565150" cy="293687"/>
            <a:chOff x="1871277" y="1576300"/>
            <a:chExt cx="1128371" cy="437861"/>
          </a:xfrm>
        </p:grpSpPr>
        <p:sp>
          <p:nvSpPr>
            <p:cNvPr id="359" name="Oval 358"/>
            <p:cNvSpPr/>
            <p:nvPr/>
          </p:nvSpPr>
          <p:spPr bwMode="auto">
            <a:xfrm flipV="1">
              <a:off x="1874448" y="1694641"/>
              <a:ext cx="1125200"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1" name="Oval 360"/>
            <p:cNvSpPr/>
            <p:nvPr/>
          </p:nvSpPr>
          <p:spPr bwMode="auto">
            <a:xfrm flipV="1">
              <a:off x="1871277" y="1576300"/>
              <a:ext cx="1125202"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p:cNvSpPr/>
            <p:nvPr/>
          </p:nvSpPr>
          <p:spPr bwMode="auto">
            <a:xfrm>
              <a:off x="2102657" y="1633104"/>
              <a:ext cx="662442" cy="111240"/>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4" name="Freeform 363"/>
            <p:cNvSpPr/>
            <p:nvPr/>
          </p:nvSpPr>
          <p:spPr bwMode="auto">
            <a:xfrm>
              <a:off x="2536889" y="1727776"/>
              <a:ext cx="244059" cy="97039"/>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Freeform 364"/>
            <p:cNvSpPr/>
            <p:nvPr/>
          </p:nvSpPr>
          <p:spPr bwMode="auto">
            <a:xfrm>
              <a:off x="2089979" y="1730143"/>
              <a:ext cx="240888" cy="9704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66" name="Straight Connector 365"/>
            <p:cNvCxnSpPr>
              <a:endCxn id="361" idx="2"/>
            </p:cNvCxnSpPr>
            <p:nvPr/>
          </p:nvCxnSpPr>
          <p:spPr bwMode="auto">
            <a:xfrm flipH="1" flipV="1">
              <a:off x="1871277" y="1737244"/>
              <a:ext cx="3171"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bwMode="auto">
            <a:xfrm flipH="1" flipV="1">
              <a:off x="2996479" y="1734876"/>
              <a:ext cx="3169" cy="123075"/>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1757805" y="2660292"/>
            <a:ext cx="5270058" cy="3804634"/>
            <a:chOff x="1757805" y="2331054"/>
            <a:chExt cx="5270058" cy="3804634"/>
          </a:xfrm>
        </p:grpSpPr>
        <p:sp>
          <p:nvSpPr>
            <p:cNvPr id="268" name="Freeform 267"/>
            <p:cNvSpPr/>
            <p:nvPr/>
          </p:nvSpPr>
          <p:spPr>
            <a:xfrm>
              <a:off x="1776413" y="4829175"/>
              <a:ext cx="1220787" cy="92075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350" y="4916488"/>
              <a:ext cx="925513" cy="7572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7963" y="4937125"/>
              <a:ext cx="725487" cy="11001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538" y="4956175"/>
              <a:ext cx="514350" cy="577850"/>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075" y="4919663"/>
              <a:ext cx="593725" cy="12160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 name="Group 17"/>
            <p:cNvGrpSpPr/>
            <p:nvPr/>
          </p:nvGrpSpPr>
          <p:grpSpPr>
            <a:xfrm>
              <a:off x="1757805" y="2331054"/>
              <a:ext cx="1079500" cy="2674334"/>
              <a:chOff x="1757805" y="2331054"/>
              <a:chExt cx="1079500" cy="2674334"/>
            </a:xfrm>
          </p:grpSpPr>
          <p:sp>
            <p:nvSpPr>
              <p:cNvPr id="108" name="Rectangle 107"/>
              <p:cNvSpPr/>
              <p:nvPr/>
            </p:nvSpPr>
            <p:spPr bwMode="auto">
              <a:xfrm rot="10800000">
                <a:off x="1789113" y="2580876"/>
                <a:ext cx="1027112" cy="1083074"/>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6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649" y="3720080"/>
                  <a:ext cx="568332" cy="22517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649" y="3720080"/>
                  <a:ext cx="568332" cy="111898"/>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649" y="3606801"/>
                  <a:ext cx="568332" cy="225176"/>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6981"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649" y="3720080"/>
                  <a:ext cx="0" cy="11189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1813" y="3602038"/>
                <a:ext cx="1027112" cy="1163637"/>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175" y="2805113"/>
                <a:ext cx="20638" cy="202088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7813" y="2805113"/>
                <a:ext cx="4762" cy="197643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72"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517"/>
                  <a:ext cx="1194859" cy="31430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64"/>
                  <a:ext cx="1198389" cy="112704"/>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p:nvPr/>
              </p:nvSpPr>
              <p:spPr bwMode="auto">
                <a:xfrm flipV="1">
                  <a:off x="2183302" y="1574638"/>
                  <a:ext cx="1196624" cy="314302"/>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2" name="Freeform 371"/>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4" name="Freeform 373"/>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Freeform 374"/>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76" name="Straight Connector 375"/>
                <p:cNvCxnSpPr>
                  <a:endCxn id="371" idx="2"/>
                </p:cNvCxnSpPr>
                <p:nvPr/>
              </p:nvCxnSpPr>
              <p:spPr bwMode="auto">
                <a:xfrm flipH="1" flipV="1">
                  <a:off x="2183302" y="1731787"/>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bwMode="auto">
                <a:xfrm flipH="1" flipV="1">
                  <a:off x="3379926" y="1728615"/>
                  <a:ext cx="3530" cy="122228"/>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9" name="Group 18"/>
            <p:cNvGrpSpPr/>
            <p:nvPr/>
          </p:nvGrpSpPr>
          <p:grpSpPr>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550" y="3321180"/>
                <a:ext cx="1059" cy="153657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47" name="Picture 86" descr="router_top.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7249"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8757" y="3719873"/>
                  <a:ext cx="568304" cy="225383"/>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8757" y="3719873"/>
                  <a:ext cx="568304" cy="11147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8757" y="3605971"/>
                  <a:ext cx="568304" cy="22538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061" y="3719873"/>
                  <a:ext cx="0" cy="11147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8757" y="3719873"/>
                  <a:ext cx="0" cy="11147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313" y="3697288"/>
                <a:ext cx="498475" cy="1163637"/>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6788" y="3262991"/>
                <a:ext cx="4762" cy="168842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3"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256" y="1690004"/>
                  <a:ext cx="1194331" cy="31514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4476" y="1735026"/>
                  <a:ext cx="1198111" cy="112553"/>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p:nvPr/>
              </p:nvSpPr>
              <p:spPr bwMode="auto">
                <a:xfrm flipV="1">
                  <a:off x="2184476" y="1574638"/>
                  <a:ext cx="1194331" cy="315149"/>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2" name="Freeform 381"/>
                <p:cNvSpPr/>
                <p:nvPr/>
              </p:nvSpPr>
              <p:spPr bwMode="auto">
                <a:xfrm>
                  <a:off x="2490619" y="1670308"/>
                  <a:ext cx="582047" cy="15757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p:nvPr/>
              </p:nvSpPr>
              <p:spPr bwMode="auto">
                <a:xfrm>
                  <a:off x="2430146" y="1630915"/>
                  <a:ext cx="702992" cy="10973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4" name="Freeform 383"/>
                <p:cNvSpPr/>
                <p:nvPr/>
              </p:nvSpPr>
              <p:spPr bwMode="auto">
                <a:xfrm>
                  <a:off x="2891248" y="1723770"/>
                  <a:ext cx="260786" cy="9567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5" name="Freeform 384"/>
                <p:cNvSpPr/>
                <p:nvPr/>
              </p:nvSpPr>
              <p:spPr bwMode="auto">
                <a:xfrm>
                  <a:off x="2418806" y="1726585"/>
                  <a:ext cx="253230" cy="92856"/>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6" name="Straight Connector 385"/>
                <p:cNvCxnSpPr>
                  <a:endCxn id="381" idx="2"/>
                </p:cNvCxnSpPr>
                <p:nvPr/>
              </p:nvCxnSpPr>
              <p:spPr bwMode="auto">
                <a:xfrm flipH="1" flipV="1">
                  <a:off x="2184476" y="1732213"/>
                  <a:ext cx="3781" cy="12099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bwMode="auto">
                <a:xfrm flipH="1" flipV="1">
                  <a:off x="3378806" y="1729398"/>
                  <a:ext cx="3781" cy="120996"/>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2015" y="2642002"/>
                <a:ext cx="5573" cy="221416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8"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8758" y="3719830"/>
                  <a:ext cx="568303" cy="22542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8758" y="3719830"/>
                  <a:ext cx="568303"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8758" y="3605903"/>
                  <a:ext cx="568303" cy="22542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061"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8758"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350" y="3695700"/>
                <a:ext cx="498475" cy="116363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99" y="2640496"/>
                <a:ext cx="14026" cy="2309329"/>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3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7075" y="1689926"/>
                  <a:ext cx="1196381" cy="31493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302" y="1734916"/>
                  <a:ext cx="1200154" cy="11247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flipV="1">
                  <a:off x="2183302" y="1574638"/>
                  <a:ext cx="1196379" cy="31493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61" name="Freeform 460"/>
                <p:cNvSpPr/>
                <p:nvPr/>
              </p:nvSpPr>
              <p:spPr bwMode="auto">
                <a:xfrm>
                  <a:off x="2489000" y="1670242"/>
                  <a:ext cx="584982" cy="1574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p:nvPr/>
              </p:nvSpPr>
              <p:spPr bwMode="auto">
                <a:xfrm>
                  <a:off x="2428615" y="1630876"/>
                  <a:ext cx="705752" cy="10966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3" name="Freeform 462"/>
                <p:cNvSpPr/>
                <p:nvPr/>
              </p:nvSpPr>
              <p:spPr bwMode="auto">
                <a:xfrm>
                  <a:off x="2892827" y="1723668"/>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4" name="Freeform 463"/>
                <p:cNvSpPr/>
                <p:nvPr/>
              </p:nvSpPr>
              <p:spPr bwMode="auto">
                <a:xfrm>
                  <a:off x="2417294" y="1726479"/>
                  <a:ext cx="252861" cy="9279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5" name="Straight Connector 464"/>
                <p:cNvCxnSpPr>
                  <a:endCxn id="460" idx="2"/>
                </p:cNvCxnSpPr>
                <p:nvPr/>
              </p:nvCxnSpPr>
              <p:spPr bwMode="auto">
                <a:xfrm flipH="1" flipV="1">
                  <a:off x="2183302" y="1732103"/>
                  <a:ext cx="3773"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bwMode="auto">
                <a:xfrm flipH="1" flipV="1">
                  <a:off x="3379681" y="1729292"/>
                  <a:ext cx="3775"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1" name="Group 20"/>
            <p:cNvGrpSpPr/>
            <p:nvPr/>
          </p:nvGrpSpPr>
          <p:grpSpPr>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3925" y="3268195"/>
                <a:ext cx="6350" cy="158117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187" name="Picture 469" descr="router_top.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7189"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757" y="3719830"/>
                  <a:ext cx="568304" cy="225426"/>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757" y="3719830"/>
                  <a:ext cx="568304"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757" y="3605903"/>
                  <a:ext cx="568304" cy="22542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061"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757" y="3719830"/>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038" y="3695700"/>
                <a:ext cx="498475" cy="116363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187" idx="1"/>
              </p:cNvCxnSpPr>
              <p:nvPr/>
            </p:nvCxnSpPr>
            <p:spPr bwMode="auto">
              <a:xfrm>
                <a:off x="5491163" y="3316941"/>
                <a:ext cx="6350" cy="163288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39"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075" y="1689926"/>
                  <a:ext cx="1196381" cy="31493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302" y="1734916"/>
                  <a:ext cx="1200154" cy="11247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p:nvPr/>
              </p:nvSpPr>
              <p:spPr bwMode="auto">
                <a:xfrm flipV="1">
                  <a:off x="2183302" y="1574638"/>
                  <a:ext cx="1196379" cy="31493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90" name="Freeform 489"/>
                <p:cNvSpPr/>
                <p:nvPr/>
              </p:nvSpPr>
              <p:spPr bwMode="auto">
                <a:xfrm>
                  <a:off x="2489000" y="1670242"/>
                  <a:ext cx="584982" cy="1574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p:nvPr/>
              </p:nvSpPr>
              <p:spPr bwMode="auto">
                <a:xfrm>
                  <a:off x="2428615" y="1630876"/>
                  <a:ext cx="705752" cy="10966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2" name="Freeform 491"/>
                <p:cNvSpPr/>
                <p:nvPr/>
              </p:nvSpPr>
              <p:spPr bwMode="auto">
                <a:xfrm>
                  <a:off x="2892827" y="1723668"/>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3" name="Freeform 492"/>
                <p:cNvSpPr/>
                <p:nvPr/>
              </p:nvSpPr>
              <p:spPr bwMode="auto">
                <a:xfrm>
                  <a:off x="2417294" y="1726479"/>
                  <a:ext cx="252861" cy="9279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4" name="Straight Connector 493"/>
                <p:cNvCxnSpPr>
                  <a:endCxn id="489" idx="2"/>
                </p:cNvCxnSpPr>
                <p:nvPr/>
              </p:nvCxnSpPr>
              <p:spPr bwMode="auto">
                <a:xfrm flipH="1" flipV="1">
                  <a:off x="2183302" y="1732103"/>
                  <a:ext cx="3773"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bwMode="auto">
                <a:xfrm flipH="1" flipV="1">
                  <a:off x="3379681" y="1729292"/>
                  <a:ext cx="3775"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22" name="Group 21"/>
            <p:cNvGrpSpPr/>
            <p:nvPr/>
          </p:nvGrpSpPr>
          <p:grpSpPr>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5" y="2845840"/>
                <a:ext cx="0" cy="1999208"/>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60"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757" y="3719828"/>
                  <a:ext cx="568304" cy="22542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757" y="3719828"/>
                  <a:ext cx="568304" cy="1115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757" y="3605903"/>
                  <a:ext cx="568304" cy="22542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1" y="3719828"/>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757" y="3719828"/>
                  <a:ext cx="0" cy="11150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288" y="3609696"/>
                <a:ext cx="498475" cy="123873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366" y="2818589"/>
                <a:ext cx="9397" cy="21261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141"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7075" y="1689925"/>
                  <a:ext cx="1196381" cy="31493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3302" y="1734915"/>
                  <a:ext cx="1200154" cy="11247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p:nvPr/>
              </p:nvSpPr>
              <p:spPr bwMode="auto">
                <a:xfrm flipV="1">
                  <a:off x="2183302" y="1574638"/>
                  <a:ext cx="1196379" cy="314931"/>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9" name="Freeform 518"/>
                <p:cNvSpPr/>
                <p:nvPr/>
              </p:nvSpPr>
              <p:spPr bwMode="auto">
                <a:xfrm>
                  <a:off x="2489000" y="1670242"/>
                  <a:ext cx="584982" cy="1574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p:nvPr/>
              </p:nvSpPr>
              <p:spPr bwMode="auto">
                <a:xfrm>
                  <a:off x="2428615" y="1630876"/>
                  <a:ext cx="705752" cy="109663"/>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1" name="Freeform 520"/>
                <p:cNvSpPr/>
                <p:nvPr/>
              </p:nvSpPr>
              <p:spPr bwMode="auto">
                <a:xfrm>
                  <a:off x="2892827" y="1723667"/>
                  <a:ext cx="256637" cy="9560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2" name="Freeform 521"/>
                <p:cNvSpPr/>
                <p:nvPr/>
              </p:nvSpPr>
              <p:spPr bwMode="auto">
                <a:xfrm>
                  <a:off x="2417294" y="1726480"/>
                  <a:ext cx="252861" cy="9279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23" name="Straight Connector 522"/>
                <p:cNvCxnSpPr>
                  <a:endCxn id="518" idx="2"/>
                </p:cNvCxnSpPr>
                <p:nvPr/>
              </p:nvCxnSpPr>
              <p:spPr bwMode="auto">
                <a:xfrm flipH="1" flipV="1">
                  <a:off x="2183302" y="1732104"/>
                  <a:ext cx="3773" cy="120910"/>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bwMode="auto">
                <a:xfrm flipH="1" flipV="1">
                  <a:off x="3379681" y="1729291"/>
                  <a:ext cx="3775" cy="120912"/>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grpSp>
      <p:sp>
        <p:nvSpPr>
          <p:cNvPr id="47142" name="Text Box 167"/>
          <p:cNvSpPr txBox="1">
            <a:spLocks noChangeArrowheads="1"/>
          </p:cNvSpPr>
          <p:nvPr/>
        </p:nvSpPr>
        <p:spPr bwMode="auto">
          <a:xfrm>
            <a:off x="563563" y="277813"/>
            <a:ext cx="60305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000099"/>
                </a:solidFill>
                <a:latin typeface="Gill Sans MT" charset="0"/>
              </a:rPr>
              <a:t>Recall: per-router control plane</a:t>
            </a:r>
          </a:p>
        </p:txBody>
      </p:sp>
      <p:grpSp>
        <p:nvGrpSpPr>
          <p:cNvPr id="229" name="Group 228"/>
          <p:cNvGrpSpPr/>
          <p:nvPr/>
        </p:nvGrpSpPr>
        <p:grpSpPr>
          <a:xfrm>
            <a:off x="1828233" y="3016011"/>
            <a:ext cx="5112820" cy="879389"/>
            <a:chOff x="1866825" y="707349"/>
            <a:chExt cx="5112820" cy="879389"/>
          </a:xfrm>
        </p:grpSpPr>
        <p:sp>
          <p:nvSpPr>
            <p:cNvPr id="233" name="Oval 232"/>
            <p:cNvSpPr/>
            <p:nvPr/>
          </p:nvSpPr>
          <p:spPr>
            <a:xfrm>
              <a:off x="1866825" y="785347"/>
              <a:ext cx="954705" cy="491476"/>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TextBox 233"/>
            <p:cNvSpPr txBox="1"/>
            <p:nvPr/>
          </p:nvSpPr>
          <p:spPr>
            <a:xfrm>
              <a:off x="1891781" y="783191"/>
              <a:ext cx="910613" cy="476199"/>
            </a:xfrm>
            <a:prstGeom prst="rect">
              <a:avLst/>
            </a:prstGeom>
            <a:noFill/>
          </p:spPr>
          <p:txBody>
            <a:bodyPr wrap="none" rtlCol="0">
              <a:spAutoFit/>
            </a:bodyPr>
            <a:lstStyle/>
            <a:p>
              <a:pPr algn="ctr">
                <a:lnSpc>
                  <a:spcPts val="1480"/>
                </a:lnSpc>
              </a:pPr>
              <a:r>
                <a:rPr lang="en-US" sz="1400" dirty="0"/>
                <a:t>Routing</a:t>
              </a:r>
            </a:p>
            <a:p>
              <a:pPr algn="ctr">
                <a:lnSpc>
                  <a:spcPts val="1480"/>
                </a:lnSpc>
              </a:pPr>
              <a:r>
                <a:rPr lang="en-US" sz="1400" dirty="0"/>
                <a:t>Algorithm</a:t>
              </a:r>
            </a:p>
          </p:txBody>
        </p:sp>
        <p:cxnSp>
          <p:nvCxnSpPr>
            <p:cNvPr id="235" name="Straight Arrow Connector 234"/>
            <p:cNvCxnSpPr/>
            <p:nvPr/>
          </p:nvCxnSpPr>
          <p:spPr>
            <a:xfrm flipV="1">
              <a:off x="2833714" y="807908"/>
              <a:ext cx="1517851" cy="213379"/>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0618" y="1201670"/>
              <a:ext cx="797027" cy="27926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4666" y="894080"/>
              <a:ext cx="893541" cy="510629"/>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0837" y="800746"/>
              <a:ext cx="1695897" cy="130795"/>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622" y="894080"/>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5572329" y="1404709"/>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4367082" y="707349"/>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3571953" y="1402071"/>
              <a:ext cx="421023" cy="182029"/>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3" name="Straight Arrow Connector 242"/>
            <p:cNvCxnSpPr/>
            <p:nvPr/>
          </p:nvCxnSpPr>
          <p:spPr>
            <a:xfrm>
              <a:off x="2821560" y="1106261"/>
              <a:ext cx="2738615" cy="33877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124" y="985095"/>
              <a:ext cx="2561498" cy="46912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2124" y="1509221"/>
              <a:ext cx="1580205" cy="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7500" y="1083737"/>
              <a:ext cx="751103" cy="397197"/>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58" name="TextBox 257"/>
          <p:cNvSpPr txBox="1"/>
          <p:nvPr/>
        </p:nvSpPr>
        <p:spPr>
          <a:xfrm>
            <a:off x="517479" y="1154626"/>
            <a:ext cx="8209014" cy="1200328"/>
          </a:xfrm>
          <a:prstGeom prst="rect">
            <a:avLst/>
          </a:prstGeom>
          <a:noFill/>
        </p:spPr>
        <p:txBody>
          <a:bodyPr wrap="square" rtlCol="0">
            <a:spAutoFit/>
          </a:bodyPr>
          <a:lstStyle/>
          <a:p>
            <a:r>
              <a:rPr lang="en-US" sz="2400" dirty="0"/>
              <a:t>Individual routing algorithm components </a:t>
            </a:r>
            <a:r>
              <a:rPr lang="en-US" sz="2400" i="1" dirty="0">
                <a:solidFill>
                  <a:srgbClr val="000090"/>
                </a:solidFill>
              </a:rPr>
              <a:t>in each and every router </a:t>
            </a:r>
            <a:r>
              <a:rPr lang="en-US" sz="2400" dirty="0"/>
              <a:t>interact with each other in control plane to compute forwarding tables</a:t>
            </a:r>
          </a:p>
        </p:txBody>
      </p:sp>
      <p:grpSp>
        <p:nvGrpSpPr>
          <p:cNvPr id="23" name="Group 22"/>
          <p:cNvGrpSpPr/>
          <p:nvPr/>
        </p:nvGrpSpPr>
        <p:grpSpPr>
          <a:xfrm>
            <a:off x="1557338" y="3404226"/>
            <a:ext cx="6375400" cy="1047750"/>
            <a:chOff x="1557338" y="3074988"/>
            <a:chExt cx="6375400" cy="1047750"/>
          </a:xfrm>
        </p:grpSpPr>
        <p:sp>
          <p:nvSpPr>
            <p:cNvPr id="47115"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data</a:t>
              </a:r>
            </a:p>
            <a:p>
              <a:pPr algn="ctr">
                <a:lnSpc>
                  <a:spcPts val="1463"/>
                </a:lnSpc>
              </a:pPr>
              <a:r>
                <a:rPr lang="en-US" sz="1400"/>
                <a:t>plane</a:t>
              </a:r>
            </a:p>
          </p:txBody>
        </p:sp>
        <p:sp>
          <p:nvSpPr>
            <p:cNvPr id="47116"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ts val="1463"/>
                </a:lnSpc>
              </a:pPr>
              <a:r>
                <a:rPr lang="en-US" sz="1400"/>
                <a:t>control</a:t>
              </a:r>
            </a:p>
            <a:p>
              <a:pPr algn="ctr">
                <a:lnSpc>
                  <a:spcPts val="1463"/>
                </a:lnSpc>
              </a:pPr>
              <a:r>
                <a:rPr lang="en-US" sz="1400"/>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829356" y="4031984"/>
            <a:ext cx="5126173" cy="1120753"/>
            <a:chOff x="-4746102" y="4471477"/>
            <a:chExt cx="5126173" cy="1120753"/>
          </a:xfrm>
        </p:grpSpPr>
        <p:pic>
          <p:nvPicPr>
            <p:cNvPr id="47268" name="Picture 10" descr="fig42_table.pdf"/>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 xmlns:a14="http://schemas.microsoft.com/office/drawing/2010/main">
                  <a:solidFill>
                    <a:srgbClr val="FFFFFF"/>
                  </a:solidFill>
                </a14:hiddenFill>
              </a:ext>
            </a:extLst>
          </p:spPr>
        </p:pic>
        <p:grpSp>
          <p:nvGrpSpPr>
            <p:cNvPr id="26" name="Group 25"/>
            <p:cNvGrpSpPr/>
            <p:nvPr/>
          </p:nvGrpSpPr>
          <p:grpSpPr>
            <a:xfrm>
              <a:off x="-3025264" y="5228984"/>
              <a:ext cx="3405335" cy="363246"/>
              <a:chOff x="-3025264" y="5228984"/>
              <a:chExt cx="3405335" cy="363246"/>
            </a:xfrm>
          </p:grpSpPr>
          <p:grpSp>
            <p:nvGrpSpPr>
              <p:cNvPr id="47251"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5837" y="3912034"/>
                  <a:ext cx="425539" cy="330142"/>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3" name="Straight Connector 92"/>
                <p:cNvCxnSpPr/>
                <p:nvPr/>
              </p:nvCxnSpPr>
              <p:spPr>
                <a:xfrm>
                  <a:off x="2931074" y="4004093"/>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074" y="4067582"/>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019" y="4004093"/>
                  <a:ext cx="1587" cy="23808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220"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5838" y="3911941"/>
                  <a:ext cx="425538"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9" name="Straight Connector 448"/>
                <p:cNvCxnSpPr/>
                <p:nvPr/>
              </p:nvCxnSpPr>
              <p:spPr>
                <a:xfrm>
                  <a:off x="2931074" y="4004018"/>
                  <a:ext cx="42553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074" y="4067519"/>
                  <a:ext cx="42553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019" y="4004018"/>
                  <a:ext cx="1588"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91"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5837" y="3911941"/>
                  <a:ext cx="425539"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8" name="Straight Connector 477"/>
                <p:cNvCxnSpPr/>
                <p:nvPr/>
              </p:nvCxnSpPr>
              <p:spPr>
                <a:xfrm>
                  <a:off x="2931074" y="4004018"/>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074" y="4067519"/>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019" y="4004018"/>
                  <a:ext cx="1587"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2"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5837" y="3911940"/>
                  <a:ext cx="425539" cy="33020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7" name="Straight Connector 506"/>
                <p:cNvCxnSpPr/>
                <p:nvPr/>
              </p:nvCxnSpPr>
              <p:spPr>
                <a:xfrm>
                  <a:off x="2931074" y="4004017"/>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074" y="4067518"/>
                  <a:ext cx="42553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019" y="4004017"/>
                  <a:ext cx="1587" cy="23813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p:nvPr/>
        </p:nvGrpSpPr>
        <p:grpSpPr>
          <a:xfrm>
            <a:off x="2282487" y="3212142"/>
            <a:ext cx="4437063" cy="1906161"/>
            <a:chOff x="-4267279" y="3655204"/>
            <a:chExt cx="4437063" cy="1906161"/>
          </a:xfrm>
        </p:grpSpPr>
        <p:cxnSp>
          <p:nvCxnSpPr>
            <p:cNvPr id="111" name="Straight Arrow Connector 110"/>
            <p:cNvCxnSpPr/>
            <p:nvPr/>
          </p:nvCxnSpPr>
          <p:spPr bwMode="auto">
            <a:xfrm>
              <a:off x="-4267279" y="4046968"/>
              <a:ext cx="0" cy="422275"/>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bwMode="auto">
            <a:xfrm flipH="1">
              <a:off x="-2808366" y="4361550"/>
              <a:ext cx="154" cy="872164"/>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bwMode="auto">
            <a:xfrm>
              <a:off x="-2006807" y="3655204"/>
              <a:ext cx="6479" cy="1576923"/>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475" name="Straight Arrow Connector 474"/>
            <p:cNvCxnSpPr>
              <a:stCxn id="468" idx="0"/>
            </p:cNvCxnSpPr>
            <p:nvPr/>
          </p:nvCxnSpPr>
          <p:spPr bwMode="auto">
            <a:xfrm>
              <a:off x="-823524" y="4656511"/>
              <a:ext cx="5883" cy="904854"/>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cxnSp>
          <p:nvCxnSpPr>
            <p:cNvPr id="504" name="Straight Arrow Connector 503"/>
            <p:cNvCxnSpPr/>
            <p:nvPr/>
          </p:nvCxnSpPr>
          <p:spPr bwMode="auto">
            <a:xfrm flipH="1">
              <a:off x="166609" y="3798581"/>
              <a:ext cx="3175" cy="1399277"/>
            </a:xfrm>
            <a:prstGeom prst="straightConnector1">
              <a:avLst/>
            </a:prstGeom>
            <a:ln w="6350">
              <a:solidFill>
                <a:srgbClr val="CC0000"/>
              </a:solidFill>
              <a:tailEnd type="triangle"/>
            </a:ln>
          </p:spPr>
          <p:style>
            <a:lnRef idx="2">
              <a:schemeClr val="accent1"/>
            </a:lnRef>
            <a:fillRef idx="0">
              <a:schemeClr val="accent1"/>
            </a:fillRef>
            <a:effectRef idx="1">
              <a:schemeClr val="accent1"/>
            </a:effectRef>
            <a:fontRef idx="minor">
              <a:schemeClr val="tx1"/>
            </a:fontRef>
          </p:style>
        </p:cxnSp>
      </p:grpSp>
      <p:sp>
        <p:nvSpPr>
          <p:cNvPr id="270" name="Slide Number Placeholder 5"/>
          <p:cNvSpPr>
            <a:spLocks noGrp="1"/>
          </p:cNvSpPr>
          <p:nvPr>
            <p:ph type="sldNum" sz="quarter" idx="12"/>
          </p:nvPr>
        </p:nvSpPr>
        <p:spPr>
          <a:xfrm>
            <a:off x="8456154" y="6475895"/>
            <a:ext cx="687845" cy="3821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latin typeface="Tahoma" charset="0"/>
              </a:rPr>
              <a:t>5-</a:t>
            </a:r>
            <a:fld id="{8E8C6E93-DF5B-BC4B-80F9-500DED1EEDCC}" type="slidenum">
              <a:rPr lang="en-US" sz="1200">
                <a:latin typeface="Tahoma" charset="0"/>
              </a:rPr>
              <a:pPr/>
              <a:t>7</a:t>
            </a:fld>
            <a:endParaRPr lang="en-US" sz="1200" dirty="0">
              <a:latin typeface="Tahoma" charset="0"/>
            </a:endParaRPr>
          </a:p>
        </p:txBody>
      </p:sp>
      <p:sp>
        <p:nvSpPr>
          <p:cNvPr id="271" name="Footer Placeholder 2"/>
          <p:cNvSpPr>
            <a:spLocks noGrp="1"/>
          </p:cNvSpPr>
          <p:nvPr>
            <p:ph type="ftr" sz="quarter" idx="11"/>
          </p:nvPr>
        </p:nvSpPr>
        <p:spPr>
          <a:xfrm>
            <a:off x="6375496" y="6475081"/>
            <a:ext cx="2177473" cy="24154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200" dirty="0">
                <a:solidFill>
                  <a:srgbClr val="000000"/>
                </a:solidFill>
                <a:latin typeface="Tahoma" charset="0"/>
                <a:cs typeface="Arial" charset="0"/>
              </a:rPr>
              <a:t>Network Layer: Control Plane</a:t>
            </a:r>
          </a:p>
        </p:txBody>
      </p:sp>
    </p:spTree>
    <p:extLst>
      <p:ext uri="{BB962C8B-B14F-4D97-AF65-F5344CB8AC3E}">
        <p14:creationId xmlns:p14="http://schemas.microsoft.com/office/powerpoint/2010/main" val="249576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dissolv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Routing in Traditional Networks</a:t>
            </a:r>
            <a:endParaRPr kumimoji="1" lang="zh-TW" altLang="en-US" dirty="0"/>
          </a:p>
        </p:txBody>
      </p:sp>
      <p:sp>
        <p:nvSpPr>
          <p:cNvPr id="3" name="內容版面配置區 2"/>
          <p:cNvSpPr>
            <a:spLocks noGrp="1"/>
          </p:cNvSpPr>
          <p:nvPr>
            <p:ph idx="1"/>
          </p:nvPr>
        </p:nvSpPr>
        <p:spPr>
          <a:xfrm>
            <a:off x="628650" y="1825625"/>
            <a:ext cx="7886700" cy="1037496"/>
          </a:xfrm>
        </p:spPr>
        <p:txBody>
          <a:bodyPr/>
          <a:lstStyle/>
          <a:p>
            <a:r>
              <a:rPr kumimoji="1" lang="en-US" altLang="zh-TW" dirty="0"/>
              <a:t>How to deliver packets to another side of a network?</a:t>
            </a:r>
            <a:endParaRPr kumimoji="1" lang="zh-TW" altLang="en-US" dirty="0"/>
          </a:p>
        </p:txBody>
      </p:sp>
      <p:pic>
        <p:nvPicPr>
          <p:cNvPr id="4" name="圖片 3"/>
          <p:cNvPicPr>
            <a:picLocks noChangeAspect="1"/>
          </p:cNvPicPr>
          <p:nvPr/>
        </p:nvPicPr>
        <p:blipFill rotWithShape="1">
          <a:blip r:embed="rId2"/>
          <a:srcRect l="8666" t="12719" r="10726" b="13582"/>
          <a:stretch/>
        </p:blipFill>
        <p:spPr>
          <a:xfrm>
            <a:off x="1738860" y="4574141"/>
            <a:ext cx="764498" cy="582475"/>
          </a:xfrm>
          <a:prstGeom prst="rect">
            <a:avLst/>
          </a:prstGeom>
        </p:spPr>
      </p:pic>
      <p:pic>
        <p:nvPicPr>
          <p:cNvPr id="5" name="圖片 4"/>
          <p:cNvPicPr>
            <a:picLocks noChangeAspect="1"/>
          </p:cNvPicPr>
          <p:nvPr/>
        </p:nvPicPr>
        <p:blipFill rotWithShape="1">
          <a:blip r:embed="rId2"/>
          <a:srcRect l="8666" t="12719" r="10726" b="13582"/>
          <a:stretch/>
        </p:blipFill>
        <p:spPr>
          <a:xfrm>
            <a:off x="3150434" y="3647250"/>
            <a:ext cx="764498" cy="582475"/>
          </a:xfrm>
          <a:prstGeom prst="rect">
            <a:avLst/>
          </a:prstGeom>
        </p:spPr>
      </p:pic>
      <p:pic>
        <p:nvPicPr>
          <p:cNvPr id="6" name="圖片 5"/>
          <p:cNvPicPr>
            <a:picLocks noChangeAspect="1"/>
          </p:cNvPicPr>
          <p:nvPr/>
        </p:nvPicPr>
        <p:blipFill rotWithShape="1">
          <a:blip r:embed="rId2"/>
          <a:srcRect l="8666" t="12719" r="10726" b="13582"/>
          <a:stretch/>
        </p:blipFill>
        <p:spPr>
          <a:xfrm>
            <a:off x="3914932" y="5521019"/>
            <a:ext cx="764498" cy="582475"/>
          </a:xfrm>
          <a:prstGeom prst="rect">
            <a:avLst/>
          </a:prstGeom>
        </p:spPr>
      </p:pic>
      <p:pic>
        <p:nvPicPr>
          <p:cNvPr id="7" name="圖片 6"/>
          <p:cNvPicPr>
            <a:picLocks noChangeAspect="1"/>
          </p:cNvPicPr>
          <p:nvPr/>
        </p:nvPicPr>
        <p:blipFill rotWithShape="1">
          <a:blip r:embed="rId2"/>
          <a:srcRect l="8666" t="12719" r="10726" b="13582"/>
          <a:stretch/>
        </p:blipFill>
        <p:spPr>
          <a:xfrm>
            <a:off x="3914932" y="4409965"/>
            <a:ext cx="764498" cy="582475"/>
          </a:xfrm>
          <a:prstGeom prst="rect">
            <a:avLst/>
          </a:prstGeom>
        </p:spPr>
      </p:pic>
      <p:pic>
        <p:nvPicPr>
          <p:cNvPr id="8" name="圖片 7"/>
          <p:cNvPicPr>
            <a:picLocks noChangeAspect="1"/>
          </p:cNvPicPr>
          <p:nvPr/>
        </p:nvPicPr>
        <p:blipFill rotWithShape="1">
          <a:blip r:embed="rId2"/>
          <a:srcRect l="8666" t="12719" r="10726" b="13582"/>
          <a:stretch/>
        </p:blipFill>
        <p:spPr>
          <a:xfrm>
            <a:off x="6628151" y="3356012"/>
            <a:ext cx="764498" cy="582475"/>
          </a:xfrm>
          <a:prstGeom prst="rect">
            <a:avLst/>
          </a:prstGeom>
        </p:spPr>
      </p:pic>
      <p:pic>
        <p:nvPicPr>
          <p:cNvPr id="9" name="圖片 8"/>
          <p:cNvPicPr>
            <a:picLocks noChangeAspect="1"/>
          </p:cNvPicPr>
          <p:nvPr/>
        </p:nvPicPr>
        <p:blipFill rotWithShape="1">
          <a:blip r:embed="rId2"/>
          <a:srcRect l="8666" t="12719" r="10726" b="13582"/>
          <a:stretch/>
        </p:blipFill>
        <p:spPr>
          <a:xfrm>
            <a:off x="5593831" y="4335730"/>
            <a:ext cx="764498" cy="582475"/>
          </a:xfrm>
          <a:prstGeom prst="rect">
            <a:avLst/>
          </a:prstGeom>
        </p:spPr>
      </p:pic>
      <p:pic>
        <p:nvPicPr>
          <p:cNvPr id="10" name="圖片 9"/>
          <p:cNvPicPr>
            <a:picLocks noChangeAspect="1"/>
          </p:cNvPicPr>
          <p:nvPr/>
        </p:nvPicPr>
        <p:blipFill rotWithShape="1">
          <a:blip r:embed="rId2"/>
          <a:srcRect l="8666" t="12719" r="10726" b="13582"/>
          <a:stretch/>
        </p:blipFill>
        <p:spPr>
          <a:xfrm>
            <a:off x="4889292" y="3121165"/>
            <a:ext cx="764498" cy="582475"/>
          </a:xfrm>
          <a:prstGeom prst="rect">
            <a:avLst/>
          </a:prstGeom>
        </p:spPr>
      </p:pic>
      <p:cxnSp>
        <p:nvCxnSpPr>
          <p:cNvPr id="12" name="直線接點 11"/>
          <p:cNvCxnSpPr/>
          <p:nvPr/>
        </p:nvCxnSpPr>
        <p:spPr>
          <a:xfrm flipV="1">
            <a:off x="2487118" y="4217592"/>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503358" y="5041341"/>
            <a:ext cx="1411574" cy="770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2518347" y="4750103"/>
            <a:ext cx="1364105" cy="86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V="1">
            <a:off x="3948661" y="3505019"/>
            <a:ext cx="848191" cy="376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endCxn id="7" idx="2"/>
          </p:cNvCxnSpPr>
          <p:nvPr/>
        </p:nvCxnSpPr>
        <p:spPr>
          <a:xfrm flipV="1">
            <a:off x="4297181" y="4992440"/>
            <a:ext cx="0" cy="48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4624465" y="3744858"/>
            <a:ext cx="485307" cy="683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4679430" y="4918205"/>
            <a:ext cx="914401" cy="664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8" idx="1"/>
          </p:cNvCxnSpPr>
          <p:nvPr/>
        </p:nvCxnSpPr>
        <p:spPr>
          <a:xfrm>
            <a:off x="5653790" y="3456309"/>
            <a:ext cx="974361" cy="190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flipH="1" flipV="1">
            <a:off x="5433311" y="3744858"/>
            <a:ext cx="310734" cy="587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6304613" y="3938487"/>
            <a:ext cx="537775" cy="458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V="1">
            <a:off x="1108024" y="5029556"/>
            <a:ext cx="569939" cy="220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06233" y="3154537"/>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圖片 35"/>
          <p:cNvPicPr>
            <a:picLocks noChangeAspect="1"/>
          </p:cNvPicPr>
          <p:nvPr/>
        </p:nvPicPr>
        <p:blipFill>
          <a:blip r:embed="rId3"/>
          <a:stretch>
            <a:fillRect/>
          </a:stretch>
        </p:blipFill>
        <p:spPr>
          <a:xfrm>
            <a:off x="174693" y="4775731"/>
            <a:ext cx="952262" cy="949518"/>
          </a:xfrm>
          <a:prstGeom prst="rect">
            <a:avLst/>
          </a:prstGeom>
        </p:spPr>
      </p:pic>
      <p:pic>
        <p:nvPicPr>
          <p:cNvPr id="38" name="圖片 37"/>
          <p:cNvPicPr>
            <a:picLocks noChangeAspect="1"/>
          </p:cNvPicPr>
          <p:nvPr/>
        </p:nvPicPr>
        <p:blipFill>
          <a:blip r:embed="rId4"/>
          <a:stretch>
            <a:fillRect/>
          </a:stretch>
        </p:blipFill>
        <p:spPr>
          <a:xfrm>
            <a:off x="7556134" y="2304486"/>
            <a:ext cx="1332671" cy="999503"/>
          </a:xfrm>
          <a:prstGeom prst="rect">
            <a:avLst/>
          </a:prstGeom>
        </p:spPr>
      </p:pic>
    </p:spTree>
    <p:extLst>
      <p:ext uri="{BB962C8B-B14F-4D97-AF65-F5344CB8AC3E}">
        <p14:creationId xmlns:p14="http://schemas.microsoft.com/office/powerpoint/2010/main" val="2412314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Routing in Traditional Networks</a:t>
            </a:r>
            <a:endParaRPr kumimoji="1" lang="zh-TW" altLang="en-US" dirty="0"/>
          </a:p>
        </p:txBody>
      </p:sp>
      <p:sp>
        <p:nvSpPr>
          <p:cNvPr id="3" name="內容版面配置區 2"/>
          <p:cNvSpPr>
            <a:spLocks noGrp="1"/>
          </p:cNvSpPr>
          <p:nvPr>
            <p:ph idx="1"/>
          </p:nvPr>
        </p:nvSpPr>
        <p:spPr>
          <a:xfrm>
            <a:off x="628650" y="1825625"/>
            <a:ext cx="7886700" cy="1037496"/>
          </a:xfrm>
        </p:spPr>
        <p:txBody>
          <a:bodyPr/>
          <a:lstStyle/>
          <a:p>
            <a:r>
              <a:rPr kumimoji="1" lang="en-US" altLang="zh-TW" dirty="0"/>
              <a:t>Nodes exchange network conditions</a:t>
            </a:r>
          </a:p>
        </p:txBody>
      </p:sp>
      <p:pic>
        <p:nvPicPr>
          <p:cNvPr id="4" name="圖片 3"/>
          <p:cNvPicPr>
            <a:picLocks noChangeAspect="1"/>
          </p:cNvPicPr>
          <p:nvPr/>
        </p:nvPicPr>
        <p:blipFill rotWithShape="1">
          <a:blip r:embed="rId2"/>
          <a:srcRect l="8666" t="12719" r="10726" b="13582"/>
          <a:stretch/>
        </p:blipFill>
        <p:spPr>
          <a:xfrm>
            <a:off x="1738860" y="4574141"/>
            <a:ext cx="764498" cy="582475"/>
          </a:xfrm>
          <a:prstGeom prst="rect">
            <a:avLst/>
          </a:prstGeom>
        </p:spPr>
      </p:pic>
      <p:pic>
        <p:nvPicPr>
          <p:cNvPr id="5" name="圖片 4"/>
          <p:cNvPicPr>
            <a:picLocks noChangeAspect="1"/>
          </p:cNvPicPr>
          <p:nvPr/>
        </p:nvPicPr>
        <p:blipFill rotWithShape="1">
          <a:blip r:embed="rId2"/>
          <a:srcRect l="8666" t="12719" r="10726" b="13582"/>
          <a:stretch/>
        </p:blipFill>
        <p:spPr>
          <a:xfrm>
            <a:off x="3150434" y="3647250"/>
            <a:ext cx="764498" cy="582475"/>
          </a:xfrm>
          <a:prstGeom prst="rect">
            <a:avLst/>
          </a:prstGeom>
        </p:spPr>
      </p:pic>
      <p:pic>
        <p:nvPicPr>
          <p:cNvPr id="6" name="圖片 5"/>
          <p:cNvPicPr>
            <a:picLocks noChangeAspect="1"/>
          </p:cNvPicPr>
          <p:nvPr/>
        </p:nvPicPr>
        <p:blipFill rotWithShape="1">
          <a:blip r:embed="rId2"/>
          <a:srcRect l="8666" t="12719" r="10726" b="13582"/>
          <a:stretch/>
        </p:blipFill>
        <p:spPr>
          <a:xfrm>
            <a:off x="3914932" y="5521019"/>
            <a:ext cx="764498" cy="582475"/>
          </a:xfrm>
          <a:prstGeom prst="rect">
            <a:avLst/>
          </a:prstGeom>
        </p:spPr>
      </p:pic>
      <p:pic>
        <p:nvPicPr>
          <p:cNvPr id="7" name="圖片 6"/>
          <p:cNvPicPr>
            <a:picLocks noChangeAspect="1"/>
          </p:cNvPicPr>
          <p:nvPr/>
        </p:nvPicPr>
        <p:blipFill rotWithShape="1">
          <a:blip r:embed="rId2"/>
          <a:srcRect l="8666" t="12719" r="10726" b="13582"/>
          <a:stretch/>
        </p:blipFill>
        <p:spPr>
          <a:xfrm>
            <a:off x="3914932" y="4409965"/>
            <a:ext cx="764498" cy="582475"/>
          </a:xfrm>
          <a:prstGeom prst="rect">
            <a:avLst/>
          </a:prstGeom>
        </p:spPr>
      </p:pic>
      <p:pic>
        <p:nvPicPr>
          <p:cNvPr id="8" name="圖片 7"/>
          <p:cNvPicPr>
            <a:picLocks noChangeAspect="1"/>
          </p:cNvPicPr>
          <p:nvPr/>
        </p:nvPicPr>
        <p:blipFill rotWithShape="1">
          <a:blip r:embed="rId2"/>
          <a:srcRect l="8666" t="12719" r="10726" b="13582"/>
          <a:stretch/>
        </p:blipFill>
        <p:spPr>
          <a:xfrm>
            <a:off x="6628151" y="3356012"/>
            <a:ext cx="764498" cy="582475"/>
          </a:xfrm>
          <a:prstGeom prst="rect">
            <a:avLst/>
          </a:prstGeom>
        </p:spPr>
      </p:pic>
      <p:pic>
        <p:nvPicPr>
          <p:cNvPr id="9" name="圖片 8"/>
          <p:cNvPicPr>
            <a:picLocks noChangeAspect="1"/>
          </p:cNvPicPr>
          <p:nvPr/>
        </p:nvPicPr>
        <p:blipFill rotWithShape="1">
          <a:blip r:embed="rId2"/>
          <a:srcRect l="8666" t="12719" r="10726" b="13582"/>
          <a:stretch/>
        </p:blipFill>
        <p:spPr>
          <a:xfrm>
            <a:off x="5593831" y="4335730"/>
            <a:ext cx="764498" cy="582475"/>
          </a:xfrm>
          <a:prstGeom prst="rect">
            <a:avLst/>
          </a:prstGeom>
        </p:spPr>
      </p:pic>
      <p:pic>
        <p:nvPicPr>
          <p:cNvPr id="10" name="圖片 9"/>
          <p:cNvPicPr>
            <a:picLocks noChangeAspect="1"/>
          </p:cNvPicPr>
          <p:nvPr/>
        </p:nvPicPr>
        <p:blipFill rotWithShape="1">
          <a:blip r:embed="rId2"/>
          <a:srcRect l="8666" t="12719" r="10726" b="13582"/>
          <a:stretch/>
        </p:blipFill>
        <p:spPr>
          <a:xfrm>
            <a:off x="4889292" y="3121165"/>
            <a:ext cx="764498" cy="582475"/>
          </a:xfrm>
          <a:prstGeom prst="rect">
            <a:avLst/>
          </a:prstGeom>
        </p:spPr>
      </p:pic>
      <p:cxnSp>
        <p:nvCxnSpPr>
          <p:cNvPr id="12" name="直線接點 11"/>
          <p:cNvCxnSpPr/>
          <p:nvPr/>
        </p:nvCxnSpPr>
        <p:spPr>
          <a:xfrm flipV="1">
            <a:off x="2487118" y="4217592"/>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503358" y="5041341"/>
            <a:ext cx="1411574" cy="770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flipV="1">
            <a:off x="2518347" y="4750103"/>
            <a:ext cx="1364105" cy="86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flipV="1">
            <a:off x="3948661" y="3505019"/>
            <a:ext cx="848191" cy="376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a:endCxn id="7" idx="2"/>
          </p:cNvCxnSpPr>
          <p:nvPr/>
        </p:nvCxnSpPr>
        <p:spPr>
          <a:xfrm flipV="1">
            <a:off x="4297181" y="4992440"/>
            <a:ext cx="0" cy="4873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4624465" y="3744858"/>
            <a:ext cx="485307" cy="683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V="1">
            <a:off x="4679430" y="4918205"/>
            <a:ext cx="914401" cy="6645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a:endCxn id="8" idx="1"/>
          </p:cNvCxnSpPr>
          <p:nvPr/>
        </p:nvCxnSpPr>
        <p:spPr>
          <a:xfrm>
            <a:off x="5653790" y="3456309"/>
            <a:ext cx="974361" cy="190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flipH="1" flipV="1">
            <a:off x="5433311" y="3744858"/>
            <a:ext cx="310734" cy="587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flipV="1">
            <a:off x="6304613" y="3938487"/>
            <a:ext cx="537775" cy="4586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V="1">
            <a:off x="1108024" y="5029556"/>
            <a:ext cx="569939" cy="220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06233" y="3154537"/>
            <a:ext cx="647076" cy="39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圖片 35"/>
          <p:cNvPicPr>
            <a:picLocks noChangeAspect="1"/>
          </p:cNvPicPr>
          <p:nvPr/>
        </p:nvPicPr>
        <p:blipFill>
          <a:blip r:embed="rId3"/>
          <a:stretch>
            <a:fillRect/>
          </a:stretch>
        </p:blipFill>
        <p:spPr>
          <a:xfrm>
            <a:off x="174693" y="4775731"/>
            <a:ext cx="952262" cy="949518"/>
          </a:xfrm>
          <a:prstGeom prst="rect">
            <a:avLst/>
          </a:prstGeom>
        </p:spPr>
      </p:pic>
      <p:pic>
        <p:nvPicPr>
          <p:cNvPr id="38" name="圖片 37"/>
          <p:cNvPicPr>
            <a:picLocks noChangeAspect="1"/>
          </p:cNvPicPr>
          <p:nvPr/>
        </p:nvPicPr>
        <p:blipFill>
          <a:blip r:embed="rId4"/>
          <a:stretch>
            <a:fillRect/>
          </a:stretch>
        </p:blipFill>
        <p:spPr>
          <a:xfrm>
            <a:off x="7556134" y="2160212"/>
            <a:ext cx="1332671" cy="999503"/>
          </a:xfrm>
          <a:prstGeom prst="rect">
            <a:avLst/>
          </a:prstGeom>
        </p:spPr>
      </p:pic>
      <p:sp>
        <p:nvSpPr>
          <p:cNvPr id="11" name="左-右雙向箭號 10"/>
          <p:cNvSpPr/>
          <p:nvPr/>
        </p:nvSpPr>
        <p:spPr>
          <a:xfrm rot="19656034">
            <a:off x="2410058" y="4153645"/>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27" name="左-右雙向箭號 26"/>
          <p:cNvSpPr/>
          <p:nvPr/>
        </p:nvSpPr>
        <p:spPr>
          <a:xfrm rot="21266008">
            <a:off x="3011177" y="4471080"/>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29" name="左-右雙向箭號 28"/>
          <p:cNvSpPr/>
          <p:nvPr/>
        </p:nvSpPr>
        <p:spPr>
          <a:xfrm rot="1846106">
            <a:off x="3068203" y="5145691"/>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31" name="左-右雙向箭號 30"/>
          <p:cNvSpPr/>
          <p:nvPr/>
        </p:nvSpPr>
        <p:spPr>
          <a:xfrm rot="20047361">
            <a:off x="4008512" y="3426990"/>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33" name="左-右雙向箭號 32"/>
          <p:cNvSpPr/>
          <p:nvPr/>
        </p:nvSpPr>
        <p:spPr>
          <a:xfrm rot="18182536">
            <a:off x="4415085" y="3860898"/>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35" name="左-右雙向箭號 34"/>
          <p:cNvSpPr/>
          <p:nvPr/>
        </p:nvSpPr>
        <p:spPr>
          <a:xfrm rot="19559354">
            <a:off x="4797255" y="4954956"/>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37" name="左-右雙向箭號 36"/>
          <p:cNvSpPr/>
          <p:nvPr/>
        </p:nvSpPr>
        <p:spPr>
          <a:xfrm rot="19134307">
            <a:off x="6145218" y="3970310"/>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39" name="左-右雙向箭號 38"/>
          <p:cNvSpPr/>
          <p:nvPr/>
        </p:nvSpPr>
        <p:spPr>
          <a:xfrm rot="732511">
            <a:off x="5891404" y="3275130"/>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
        <p:nvSpPr>
          <p:cNvPr id="40" name="左-右雙向箭號 39"/>
          <p:cNvSpPr/>
          <p:nvPr/>
        </p:nvSpPr>
        <p:spPr>
          <a:xfrm rot="14516935">
            <a:off x="5442320" y="3813932"/>
            <a:ext cx="619219" cy="24957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2274536560"/>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1324</TotalTime>
  <Words>2727</Words>
  <Application>Microsoft Office PowerPoint</Application>
  <PresentationFormat>如螢幕大小 (4:3)</PresentationFormat>
  <Paragraphs>849</Paragraphs>
  <Slides>47</Slides>
  <Notes>5</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47</vt:i4>
      </vt:variant>
    </vt:vector>
  </HeadingPairs>
  <TitlesOfParts>
    <vt:vector size="59" baseType="lpstr">
      <vt:lpstr>PingFang TC</vt:lpstr>
      <vt:lpstr>Arial</vt:lpstr>
      <vt:lpstr>Arial</vt:lpstr>
      <vt:lpstr>Calibri</vt:lpstr>
      <vt:lpstr>Calibri Light</vt:lpstr>
      <vt:lpstr>Georgia</vt:lpstr>
      <vt:lpstr>Gill Sans MT</vt:lpstr>
      <vt:lpstr>Helvetica</vt:lpstr>
      <vt:lpstr>Tahoma</vt:lpstr>
      <vt:lpstr>Times New Roman</vt:lpstr>
      <vt:lpstr>Wingdings</vt:lpstr>
      <vt:lpstr>Office 佈景主題</vt:lpstr>
      <vt:lpstr>Network Virtualization</vt:lpstr>
      <vt:lpstr>About this Course</vt:lpstr>
      <vt:lpstr>About this Course</vt:lpstr>
      <vt:lpstr>Project</vt:lpstr>
      <vt:lpstr>Project</vt:lpstr>
      <vt:lpstr>Software-Defined Networking</vt:lpstr>
      <vt:lpstr>PowerPoint 簡報</vt:lpstr>
      <vt:lpstr>Routing in Traditional Networks</vt:lpstr>
      <vt:lpstr>Routing in Traditional Networks</vt:lpstr>
      <vt:lpstr>Routing in Traditional Networks</vt:lpstr>
      <vt:lpstr>Traffic engineering: difficult traditional routing</vt:lpstr>
      <vt:lpstr>Traffic engineering: difficult</vt:lpstr>
      <vt:lpstr>Traffic engineering: difficult</vt:lpstr>
      <vt:lpstr>Centralized Solution</vt:lpstr>
      <vt:lpstr>PowerPoint 簡報</vt:lpstr>
      <vt:lpstr>Analogy: mainframe to PC evolution*</vt:lpstr>
      <vt:lpstr>PowerPoint 簡報</vt:lpstr>
      <vt:lpstr>PowerPoint 簡報</vt:lpstr>
      <vt:lpstr>PowerPoint 簡報</vt:lpstr>
      <vt:lpstr>OpenFlow</vt:lpstr>
      <vt:lpstr>OpenFlow Switching</vt:lpstr>
      <vt:lpstr>Background: Switch Internals</vt:lpstr>
      <vt:lpstr>Software Defined Networking</vt:lpstr>
      <vt:lpstr>Implications Of SDN</vt:lpstr>
      <vt:lpstr>Implications Of SDN</vt:lpstr>
      <vt:lpstr>How to Pick an SDN Environment</vt:lpstr>
      <vt:lpstr>The SDN Stack</vt:lpstr>
      <vt:lpstr>PowerPoint 簡報</vt:lpstr>
      <vt:lpstr>How SDN Works: OpenFlow</vt:lpstr>
      <vt:lpstr>OpenFlow data plane abstraction</vt:lpstr>
      <vt:lpstr>OpenFlow data plane abstraction</vt:lpstr>
      <vt:lpstr>OpenFlow: Anatomy of a Flow Table Entry</vt:lpstr>
      <vt:lpstr>PowerPoint 簡報</vt:lpstr>
      <vt:lpstr>PowerPoint 簡報</vt:lpstr>
      <vt:lpstr>OpenFlow: Types of Messages</vt:lpstr>
      <vt:lpstr>Dimension of SDN Applications: Rule installation</vt:lpstr>
      <vt:lpstr>Dimension of SDN Applications: Rule installation</vt:lpstr>
      <vt:lpstr>Dimensions of SDN Applications: Granularity of Rules</vt:lpstr>
      <vt:lpstr>Dimensions of SDN Applications: Granularity of Rules</vt:lpstr>
      <vt:lpstr>Dimensions of SDN Applications: Granularity of Rules</vt:lpstr>
      <vt:lpstr>Google’ B4 Application</vt:lpstr>
      <vt:lpstr>OpenFlow: Message Formats</vt:lpstr>
      <vt:lpstr>OpenFlow Actions (Partial list  from OpenFlow 1.0 spec)</vt:lpstr>
      <vt:lpstr>Flow Tables</vt:lpstr>
      <vt:lpstr>Forwarding Delay</vt:lpstr>
      <vt:lpstr>Topology Discovery</vt:lpstr>
      <vt:lpstr>Host Tracking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Kent Shen</dc:creator>
  <cp:lastModifiedBy>Eric Shih</cp:lastModifiedBy>
  <cp:revision>36</cp:revision>
  <dcterms:created xsi:type="dcterms:W3CDTF">2016-12-02T01:33:08Z</dcterms:created>
  <dcterms:modified xsi:type="dcterms:W3CDTF">2020-10-30T15:08:21Z</dcterms:modified>
</cp:coreProperties>
</file>